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64" r:id="rId4"/>
    <p:sldMasterId id="2147483888" r:id="rId5"/>
    <p:sldMasterId id="2147483900" r:id="rId6"/>
    <p:sldMasterId id="2147483912" r:id="rId7"/>
  </p:sldMasterIdLst>
  <p:notesMasterIdLst>
    <p:notesMasterId r:id="rId38"/>
  </p:notesMasterIdLst>
  <p:sldIdLst>
    <p:sldId id="256" r:id="rId8"/>
    <p:sldId id="277" r:id="rId9"/>
    <p:sldId id="267" r:id="rId10"/>
    <p:sldId id="290" r:id="rId11"/>
    <p:sldId id="293" r:id="rId12"/>
    <p:sldId id="292" r:id="rId13"/>
    <p:sldId id="291" r:id="rId14"/>
    <p:sldId id="258" r:id="rId15"/>
    <p:sldId id="259" r:id="rId16"/>
    <p:sldId id="286" r:id="rId17"/>
    <p:sldId id="285" r:id="rId18"/>
    <p:sldId id="260" r:id="rId19"/>
    <p:sldId id="276" r:id="rId20"/>
    <p:sldId id="294" r:id="rId21"/>
    <p:sldId id="297" r:id="rId22"/>
    <p:sldId id="282" r:id="rId23"/>
    <p:sldId id="298" r:id="rId24"/>
    <p:sldId id="295" r:id="rId25"/>
    <p:sldId id="263" r:id="rId26"/>
    <p:sldId id="300" r:id="rId27"/>
    <p:sldId id="296" r:id="rId28"/>
    <p:sldId id="299" r:id="rId29"/>
    <p:sldId id="289" r:id="rId30"/>
    <p:sldId id="301" r:id="rId31"/>
    <p:sldId id="271" r:id="rId32"/>
    <p:sldId id="272" r:id="rId33"/>
    <p:sldId id="273" r:id="rId34"/>
    <p:sldId id="274" r:id="rId35"/>
    <p:sldId id="302" r:id="rId36"/>
    <p:sldId id="26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05CDB963-8A90-4731-BD28-2E30D3FF484D}">
          <p14:sldIdLst>
            <p14:sldId id="256"/>
            <p14:sldId id="277"/>
            <p14:sldId id="267"/>
            <p14:sldId id="290"/>
            <p14:sldId id="293"/>
            <p14:sldId id="292"/>
            <p14:sldId id="291"/>
          </p14:sldIdLst>
        </p14:section>
        <p14:section name="Group Member 1" id="{67C82EDF-45E1-4F40-99E4-61CBD9D71B6D}">
          <p14:sldIdLst>
            <p14:sldId id="258"/>
            <p14:sldId id="259"/>
            <p14:sldId id="286"/>
            <p14:sldId id="285"/>
          </p14:sldIdLst>
        </p14:section>
        <p14:section name="Group Member 2" id="{32CC8908-2DD1-4586-B325-D49E78524F47}">
          <p14:sldIdLst>
            <p14:sldId id="260"/>
            <p14:sldId id="276"/>
            <p14:sldId id="294"/>
            <p14:sldId id="297"/>
            <p14:sldId id="282"/>
            <p14:sldId id="298"/>
            <p14:sldId id="295"/>
            <p14:sldId id="263"/>
            <p14:sldId id="300"/>
            <p14:sldId id="296"/>
            <p14:sldId id="299"/>
            <p14:sldId id="289"/>
            <p14:sldId id="301"/>
          </p14:sldIdLst>
        </p14:section>
        <p14:section name="Group member 3" id="{B5B72871-FE73-4A50-BCA1-1D7369E16A16}">
          <p14:sldIdLst>
            <p14:sldId id="271"/>
            <p14:sldId id="272"/>
            <p14:sldId id="273"/>
            <p14:sldId id="274"/>
            <p14:sldId id="302"/>
          </p14:sldIdLst>
        </p14:section>
        <p14:section name="General Closing" id="{29DF22C9-5858-4D83-9365-7B659F873499}">
          <p14:sldIdLst>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2" autoAdjust="0"/>
    <p:restoredTop sz="76367" autoAdjust="0"/>
  </p:normalViewPr>
  <p:slideViewPr>
    <p:cSldViewPr snapToGrid="0">
      <p:cViewPr varScale="1">
        <p:scale>
          <a:sx n="58" d="100"/>
          <a:sy n="58" d="100"/>
        </p:scale>
        <p:origin x="834" y="60"/>
      </p:cViewPr>
      <p:guideLst/>
    </p:cSldViewPr>
  </p:slideViewPr>
  <p:outlineViewPr>
    <p:cViewPr>
      <p:scale>
        <a:sx n="33" d="100"/>
        <a:sy n="33" d="100"/>
      </p:scale>
      <p:origin x="0" y="-28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195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991DB-DEE8-4174-9435-9D9F721C6C6A}" type="datetimeFigureOut">
              <a:rPr lang="en-US"/>
              <a:t>4/4/2014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66ED7-631A-46AF-B451-227D0A8685A0}" type="slidenum">
              <a:rPr lang="en-US"/>
              <a:t>‹#›</a:t>
            </a:fld>
            <a:endParaRPr lang="en-US"/>
          </a:p>
        </p:txBody>
      </p:sp>
    </p:spTree>
    <p:extLst>
      <p:ext uri="{BB962C8B-B14F-4D97-AF65-F5344CB8AC3E}">
        <p14:creationId xmlns:p14="http://schemas.microsoft.com/office/powerpoint/2010/main" val="402598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my</a:t>
            </a:r>
            <a:r>
              <a:rPr lang="en-US" baseline="0" dirty="0" smtClean="0"/>
              <a:t> name is Peter and I’m here to talk to you about our Team – “Real </a:t>
            </a:r>
            <a:r>
              <a:rPr lang="en-US" baseline="0" dirty="0" err="1" smtClean="0"/>
              <a:t>LeJOS</a:t>
            </a:r>
            <a:r>
              <a:rPr lang="en-US" baseline="0" dirty="0" smtClean="0"/>
              <a:t>”. And that’s “Real” pronounced like the football club, not like the data type!</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a:t>
            </a:fld>
            <a:endParaRPr lang="en-US"/>
          </a:p>
        </p:txBody>
      </p:sp>
    </p:spTree>
    <p:extLst>
      <p:ext uri="{BB962C8B-B14F-4D97-AF65-F5344CB8AC3E}">
        <p14:creationId xmlns:p14="http://schemas.microsoft.com/office/powerpoint/2010/main" val="235738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we had the core code tested, we looked to extend and improve upon it. Through testing it had become clear that catching the ball when it was close to the edge of the pitch (i.e. far from the center of the camera) was a real problem. We concluded that this was due to various distortions from the camera and pitch positioning that needed to be corrected. As you can see in this comparison image, with the three distortion fixes applied the video feed appears much more flat meaning improved catching accuracy across the whole playing area.</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10</a:t>
            </a:fld>
            <a:endParaRPr lang="en-US"/>
          </a:p>
        </p:txBody>
      </p:sp>
    </p:spTree>
    <p:extLst>
      <p:ext uri="{BB962C8B-B14F-4D97-AF65-F5344CB8AC3E}">
        <p14:creationId xmlns:p14="http://schemas.microsoft.com/office/powerpoint/2010/main" val="139556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vision system is very robust due to the accuracy with which we can select the different colour ranges from the video feed. The major reason for this accuracy is the Histogram Tool in our user interface. This allows us to select a section of the image that contains the object we are looking for and accurately modify the various thresholds before saving them to a file for use in the object recognizer systems.</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11</a:t>
            </a:fld>
            <a:endParaRPr lang="en-US"/>
          </a:p>
        </p:txBody>
      </p:sp>
    </p:spTree>
    <p:extLst>
      <p:ext uri="{BB962C8B-B14F-4D97-AF65-F5344CB8AC3E}">
        <p14:creationId xmlns:p14="http://schemas.microsoft.com/office/powerpoint/2010/main" val="214985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had</a:t>
            </a:r>
            <a:r>
              <a:rPr lang="en-US" baseline="0" dirty="0" smtClean="0"/>
              <a:t> over to Daniel who is going to talk about robot design.</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12</a:t>
            </a:fld>
            <a:endParaRPr lang="en-US"/>
          </a:p>
        </p:txBody>
      </p:sp>
    </p:spTree>
    <p:extLst>
      <p:ext uri="{BB962C8B-B14F-4D97-AF65-F5344CB8AC3E}">
        <p14:creationId xmlns:p14="http://schemas.microsoft.com/office/powerpoint/2010/main" val="2757680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strike="noStrike" kern="1200" dirty="0" smtClean="0">
                <a:solidFill>
                  <a:schemeClr val="tx1"/>
                </a:solidFill>
                <a:effectLst/>
                <a:latin typeface="+mn-lt"/>
                <a:ea typeface="+mn-ea"/>
                <a:cs typeface="+mn-cs"/>
              </a:rPr>
              <a:t>Beginning of course,</a:t>
            </a:r>
            <a:r>
              <a:rPr lang="en-GB" sz="1200" b="0" i="0" u="none" strike="noStrike" kern="1200" baseline="0" dirty="0" smtClean="0">
                <a:solidFill>
                  <a:schemeClr val="tx1"/>
                </a:solidFill>
                <a:effectLst/>
                <a:latin typeface="+mn-lt"/>
                <a:ea typeface="+mn-ea"/>
                <a:cs typeface="+mn-cs"/>
              </a:rPr>
              <a:t> hardware, bottleneck, development process</a:t>
            </a:r>
          </a:p>
          <a:p>
            <a:pPr marL="171450" indent="-171450" rtl="0">
              <a:buFont typeface="Arial" panose="020B0604020202020204" pitchFamily="34" charset="0"/>
              <a:buChar char="•"/>
            </a:pPr>
            <a:r>
              <a:rPr lang="en-GB" sz="1200" b="0" i="0" u="none" strike="noStrike" kern="1200" baseline="0" dirty="0" smtClean="0">
                <a:solidFill>
                  <a:schemeClr val="tx1"/>
                </a:solidFill>
                <a:effectLst/>
                <a:latin typeface="+mn-lt"/>
                <a:ea typeface="+mn-ea"/>
                <a:cs typeface="+mn-cs"/>
              </a:rPr>
              <a:t>Designing day 1, committing early</a:t>
            </a:r>
            <a:endParaRPr lang="en-GB" sz="1200" b="0" i="0" u="none" strike="noStrike" kern="1200" dirty="0" smtClean="0">
              <a:solidFill>
                <a:schemeClr val="tx1"/>
              </a:solidFill>
              <a:effectLst/>
              <a:latin typeface="+mn-lt"/>
              <a:ea typeface="+mn-ea"/>
              <a:cs typeface="+mn-cs"/>
            </a:endParaRPr>
          </a:p>
          <a:p>
            <a:pPr rtl="0"/>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Here we have our robots, on the left we have our attacker, and on the right we have our defender.</a:t>
            </a:r>
            <a:endParaRPr lang="en-GB" b="0" dirty="0" smtClean="0">
              <a:effectLst/>
            </a:endParaRPr>
          </a:p>
          <a:p>
            <a:r>
              <a:rPr lang="en-GB" b="0" dirty="0" smtClean="0">
                <a:effectLst/>
              </a:rPr>
              <a:t/>
            </a:r>
            <a:br>
              <a:rPr lang="en-GB" b="0" dirty="0" smtClean="0">
                <a:effectLst/>
              </a:rPr>
            </a:br>
            <a:r>
              <a:rPr lang="en-GB" sz="1200" b="0" i="0" u="none" strike="noStrike" kern="1200" dirty="0" smtClean="0">
                <a:solidFill>
                  <a:schemeClr val="tx1"/>
                </a:solidFill>
                <a:effectLst/>
                <a:latin typeface="+mn-lt"/>
                <a:ea typeface="+mn-ea"/>
                <a:cs typeface="+mn-cs"/>
              </a:rPr>
              <a:t>From the beginning of the course, we knew that hardware could become the bottleneck of our development process if it was not handled correctly. As such, we started designing on day one, with the aim of </a:t>
            </a:r>
            <a:r>
              <a:rPr lang="en-GB" sz="1200" b="0" i="0" u="none" strike="noStrike" kern="1200" dirty="0" err="1" smtClean="0">
                <a:solidFill>
                  <a:schemeClr val="tx1"/>
                </a:solidFill>
                <a:effectLst/>
                <a:latin typeface="+mn-lt"/>
                <a:ea typeface="+mn-ea"/>
                <a:cs typeface="+mn-cs"/>
              </a:rPr>
              <a:t>commiting</a:t>
            </a:r>
            <a:r>
              <a:rPr lang="en-GB" sz="1200" b="0" i="0" u="none" strike="noStrike" kern="1200" dirty="0" smtClean="0">
                <a:solidFill>
                  <a:schemeClr val="tx1"/>
                </a:solidFill>
                <a:effectLst/>
                <a:latin typeface="+mn-lt"/>
                <a:ea typeface="+mn-ea"/>
                <a:cs typeface="+mn-cs"/>
              </a:rPr>
              <a:t> to a design early.</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13</a:t>
            </a:fld>
            <a:endParaRPr lang="en-US"/>
          </a:p>
        </p:txBody>
      </p:sp>
    </p:spTree>
    <p:extLst>
      <p:ext uri="{BB962C8B-B14F-4D97-AF65-F5344CB8AC3E}">
        <p14:creationId xmlns:p14="http://schemas.microsoft.com/office/powerpoint/2010/main" val="3779113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LDD</a:t>
            </a:r>
          </a:p>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Design</a:t>
            </a:r>
            <a:r>
              <a:rPr lang="en-GB" sz="1200" b="0" i="0" u="none" kern="1200" baseline="0" dirty="0" smtClean="0">
                <a:solidFill>
                  <a:schemeClr val="tx1"/>
                </a:solidFill>
                <a:effectLst/>
                <a:latin typeface="+mn-lt"/>
                <a:ea typeface="+mn-ea"/>
                <a:cs typeface="+mn-cs"/>
              </a:rPr>
              <a:t> w/o needing use, risking, existing</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Existing test new code</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Design critical bad time</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Sharing</a:t>
            </a:r>
          </a:p>
          <a:p>
            <a:pPr marL="171450" indent="-171450" rtl="0">
              <a:buFont typeface="Arial" panose="020B0604020202020204" pitchFamily="34" charset="0"/>
              <a:buChar char="•"/>
            </a:pPr>
            <a:endParaRPr lang="en-GB" sz="1200" b="0" i="0" u="none"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Design</a:t>
            </a:r>
            <a:endParaRPr lang="en-GB" b="0" dirty="0" smtClean="0">
              <a:effectLst/>
            </a:endParaRPr>
          </a:p>
          <a:p>
            <a:r>
              <a:rPr lang="en-GB" sz="1200" b="0" i="0" u="none" strike="noStrike" kern="1200" dirty="0" smtClean="0">
                <a:solidFill>
                  <a:schemeClr val="tx1"/>
                </a:solidFill>
                <a:effectLst/>
                <a:latin typeface="+mn-lt"/>
                <a:ea typeface="+mn-ea"/>
                <a:cs typeface="+mn-cs"/>
              </a:rPr>
              <a:t>By using the Lego Digital Designer software, we could build new designs without needing the use of, or risking an existing  robot. This meant that new designs could be created while the robots were being used to test existing code, or at </a:t>
            </a:r>
            <a:r>
              <a:rPr lang="en-GB" sz="1200" b="0" i="0" u="none" strike="noStrike" kern="1200" dirty="0" err="1" smtClean="0">
                <a:solidFill>
                  <a:schemeClr val="tx1"/>
                </a:solidFill>
                <a:effectLst/>
                <a:latin typeface="+mn-lt"/>
                <a:ea typeface="+mn-ea"/>
                <a:cs typeface="+mn-cs"/>
              </a:rPr>
              <a:t>criticial</a:t>
            </a:r>
            <a:r>
              <a:rPr lang="en-GB" sz="1200" b="0" i="0" u="none" strike="noStrike" kern="1200" dirty="0" smtClean="0">
                <a:solidFill>
                  <a:schemeClr val="tx1"/>
                </a:solidFill>
                <a:effectLst/>
                <a:latin typeface="+mn-lt"/>
                <a:ea typeface="+mn-ea"/>
                <a:cs typeface="+mn-cs"/>
              </a:rPr>
              <a:t> times when re-building the robot would have been a bad idea. This was used to share designs with the team before any building work began, so we only built what was wanted by the team.</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14</a:t>
            </a:fld>
            <a:endParaRPr lang="en-US"/>
          </a:p>
        </p:txBody>
      </p:sp>
    </p:spTree>
    <p:extLst>
      <p:ext uri="{BB962C8B-B14F-4D97-AF65-F5344CB8AC3E}">
        <p14:creationId xmlns:p14="http://schemas.microsoft.com/office/powerpoint/2010/main" val="142064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After</a:t>
            </a:r>
            <a:r>
              <a:rPr lang="en-GB" sz="1200" b="0" i="0" u="none" kern="1200" baseline="0" dirty="0" smtClean="0">
                <a:solidFill>
                  <a:schemeClr val="tx1"/>
                </a:solidFill>
                <a:effectLst/>
                <a:latin typeface="+mn-lt"/>
                <a:ea typeface="+mn-ea"/>
                <a:cs typeface="+mn-cs"/>
              </a:rPr>
              <a:t> build, thoroughly test</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Hardware specific, evaluate design</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On pitch test critical refine</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Two way </a:t>
            </a:r>
            <a:r>
              <a:rPr lang="en-GB" sz="1200" b="0" i="0" u="none" kern="1200" baseline="0" dirty="0" err="1" smtClean="0">
                <a:solidFill>
                  <a:schemeClr val="tx1"/>
                </a:solidFill>
                <a:effectLst/>
                <a:latin typeface="+mn-lt"/>
                <a:ea typeface="+mn-ea"/>
                <a:cs typeface="+mn-cs"/>
              </a:rPr>
              <a:t>comms</a:t>
            </a:r>
            <a:r>
              <a:rPr lang="en-GB" sz="1200" b="0" i="0" u="none" kern="1200" baseline="0" dirty="0" smtClean="0">
                <a:solidFill>
                  <a:schemeClr val="tx1"/>
                </a:solidFill>
                <a:effectLst/>
                <a:latin typeface="+mn-lt"/>
                <a:ea typeface="+mn-ea"/>
                <a:cs typeface="+mn-cs"/>
              </a:rPr>
              <a:t> essential improving integration</a:t>
            </a:r>
          </a:p>
          <a:p>
            <a:pPr marL="171450" indent="-171450" rtl="0">
              <a:buFont typeface="Arial" panose="020B0604020202020204" pitchFamily="34" charset="0"/>
              <a:buChar char="•"/>
            </a:pPr>
            <a:endParaRPr lang="en-GB" sz="1200" b="0" i="0" u="none"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Testing</a:t>
            </a:r>
            <a:endParaRPr lang="en-GB" b="0" dirty="0" smtClean="0">
              <a:effectLst/>
            </a:endParaRPr>
          </a:p>
          <a:p>
            <a:pPr rtl="0"/>
            <a:r>
              <a:rPr lang="en-GB" sz="1200" b="0" i="0" u="none" strike="noStrike" kern="1200" dirty="0" smtClean="0">
                <a:solidFill>
                  <a:schemeClr val="tx1"/>
                </a:solidFill>
                <a:effectLst/>
                <a:latin typeface="+mn-lt"/>
                <a:ea typeface="+mn-ea"/>
                <a:cs typeface="+mn-cs"/>
              </a:rPr>
              <a:t>Once a new design was created, it would be thoroughly tested. Hardware-specific test functions were written to evaluate new hardware, before it would be tested  with the vision and strategy code.</a:t>
            </a:r>
            <a:endParaRPr lang="en-GB" b="0" dirty="0" smtClean="0">
              <a:effectLst/>
            </a:endParaRPr>
          </a:p>
          <a:p>
            <a:r>
              <a:rPr lang="en-GB" b="0" dirty="0" smtClean="0">
                <a:effectLst/>
              </a:rPr>
              <a:t/>
            </a:r>
            <a:br>
              <a:rPr lang="en-GB" b="0" dirty="0" smtClean="0">
                <a:effectLst/>
              </a:rPr>
            </a:br>
            <a:r>
              <a:rPr lang="en-GB" sz="1200" b="0" i="0" u="none" strike="noStrike" kern="1200" dirty="0" smtClean="0">
                <a:solidFill>
                  <a:schemeClr val="tx1"/>
                </a:solidFill>
                <a:effectLst/>
                <a:latin typeface="+mn-lt"/>
                <a:ea typeface="+mn-ea"/>
                <a:cs typeface="+mn-cs"/>
              </a:rPr>
              <a:t>On pitch testing was critical to refining the design, with two way feedback between the hardware and software teams critical to improving the integration of any new builds.</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15</a:t>
            </a:fld>
            <a:endParaRPr lang="en-US"/>
          </a:p>
        </p:txBody>
      </p:sp>
    </p:spTree>
    <p:extLst>
      <p:ext uri="{BB962C8B-B14F-4D97-AF65-F5344CB8AC3E}">
        <p14:creationId xmlns:p14="http://schemas.microsoft.com/office/powerpoint/2010/main" val="2639468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Decided,</a:t>
            </a:r>
            <a:r>
              <a:rPr lang="en-GB" sz="1200" b="0" i="0" u="none" kern="1200" baseline="0" dirty="0" smtClean="0">
                <a:solidFill>
                  <a:schemeClr val="tx1"/>
                </a:solidFill>
                <a:effectLst/>
                <a:latin typeface="+mn-lt"/>
                <a:ea typeface="+mn-ea"/>
                <a:cs typeface="+mn-cs"/>
              </a:rPr>
              <a:t> Frozen, Early, 2 months</a:t>
            </a:r>
            <a:endParaRPr lang="en-GB" sz="1200" b="0" i="0" u="none"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Early Commitment</a:t>
            </a:r>
            <a:endParaRPr lang="en-GB" b="0" dirty="0" smtClean="0">
              <a:effectLst/>
            </a:endParaRPr>
          </a:p>
          <a:p>
            <a:r>
              <a:rPr lang="en-GB" sz="1200" b="0" i="0" u="none" strike="noStrike" kern="1200" dirty="0" smtClean="0">
                <a:solidFill>
                  <a:schemeClr val="tx1"/>
                </a:solidFill>
                <a:effectLst/>
                <a:latin typeface="+mn-lt"/>
                <a:ea typeface="+mn-ea"/>
                <a:cs typeface="+mn-cs"/>
              </a:rPr>
              <a:t>Here is the chassis of our robot, this was decided on, and frozen, early in the development process, with the current chassis dating back over two months, and we have used it on both of our robots</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16</a:t>
            </a:fld>
            <a:endParaRPr lang="en-US"/>
          </a:p>
        </p:txBody>
      </p:sp>
    </p:spTree>
    <p:extLst>
      <p:ext uri="{BB962C8B-B14F-4D97-AF65-F5344CB8AC3E}">
        <p14:creationId xmlns:p14="http://schemas.microsoft.com/office/powerpoint/2010/main" val="1198021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Came</a:t>
            </a:r>
            <a:r>
              <a:rPr lang="en-GB" sz="1200" b="0" i="0" u="none" kern="1200" baseline="0" dirty="0" smtClean="0">
                <a:solidFill>
                  <a:schemeClr val="tx1"/>
                </a:solidFill>
                <a:effectLst/>
                <a:latin typeface="+mn-lt"/>
                <a:ea typeface="+mn-ea"/>
                <a:cs typeface="+mn-cs"/>
              </a:rPr>
              <a:t> construction, previous attempts, space catcher, powerful kicker</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Raised brick, motor</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Ball bearings, space, reliable, team 3</a:t>
            </a:r>
            <a:endParaRPr lang="en-GB" sz="1200" b="0" i="0" u="none"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Chassis Construction</a:t>
            </a:r>
            <a:endParaRPr lang="en-GB" b="0" dirty="0" smtClean="0">
              <a:effectLst/>
            </a:endParaRPr>
          </a:p>
          <a:p>
            <a:r>
              <a:rPr lang="en-GB" sz="1200" b="0" i="0" u="none" strike="noStrike" kern="1200" dirty="0" smtClean="0">
                <a:solidFill>
                  <a:schemeClr val="tx1"/>
                </a:solidFill>
                <a:effectLst/>
                <a:latin typeface="+mn-lt"/>
                <a:ea typeface="+mn-ea"/>
                <a:cs typeface="+mn-cs"/>
              </a:rPr>
              <a:t>We came to this design after we realised that our previous efforts never really left enough room for a high powered kicker or catching device. We created this space by raising the NXT brick and the kicker motor up. We also used ball bearings at the rear instead of castor wheels, which we found were much more reliable and they took up less space. We should thank team 3 for giving us a set to test with which helped in our decision making.</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17</a:t>
            </a:fld>
            <a:endParaRPr lang="en-US"/>
          </a:p>
        </p:txBody>
      </p:sp>
    </p:spTree>
    <p:extLst>
      <p:ext uri="{BB962C8B-B14F-4D97-AF65-F5344CB8AC3E}">
        <p14:creationId xmlns:p14="http://schemas.microsoft.com/office/powerpoint/2010/main" val="714482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Biggest Differences, frame</a:t>
            </a:r>
          </a:p>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Main</a:t>
            </a:r>
            <a:r>
              <a:rPr lang="en-GB" sz="1200" b="0" i="0" u="none" kern="1200" baseline="0" dirty="0" smtClean="0">
                <a:solidFill>
                  <a:schemeClr val="tx1"/>
                </a:solidFill>
                <a:effectLst/>
                <a:latin typeface="+mn-lt"/>
                <a:ea typeface="+mn-ea"/>
                <a:cs typeface="+mn-cs"/>
              </a:rPr>
              <a:t> FEEDBACK defender slow, intercept.</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Gear, build frame, retain structural integrity</a:t>
            </a:r>
            <a:endParaRPr lang="en-GB" sz="1200" b="0" i="0" u="none"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Robot Differences</a:t>
            </a:r>
            <a:r>
              <a:rPr lang="en-GB" b="0" dirty="0" smtClean="0">
                <a:effectLst/>
              </a:rPr>
              <a:t/>
            </a:r>
            <a:br>
              <a:rPr lang="en-GB" b="0" dirty="0" smtClean="0">
                <a:effectLst/>
              </a:rPr>
            </a:br>
            <a:r>
              <a:rPr lang="en-GB" sz="1200" b="0" i="0" u="none" strike="noStrike" kern="1200" dirty="0" smtClean="0">
                <a:solidFill>
                  <a:schemeClr val="tx1"/>
                </a:solidFill>
                <a:effectLst/>
                <a:latin typeface="+mn-lt"/>
                <a:ea typeface="+mn-ea"/>
                <a:cs typeface="+mn-cs"/>
              </a:rPr>
              <a:t>One of the biggest differences that you’re likely to spot on our robots today is the frame built around the defender. One of the main points of feedback from the team was that the defender was always a bit too slow to intercept the ball. To alleviate this, we geared the wheels to speed the robot up, which required a frame to be built to retain structural integrity</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18</a:t>
            </a:fld>
            <a:endParaRPr lang="en-US"/>
          </a:p>
        </p:txBody>
      </p:sp>
    </p:spTree>
    <p:extLst>
      <p:ext uri="{BB962C8B-B14F-4D97-AF65-F5344CB8AC3E}">
        <p14:creationId xmlns:p14="http://schemas.microsoft.com/office/powerpoint/2010/main" val="2954164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Major</a:t>
            </a:r>
            <a:r>
              <a:rPr lang="en-GB" sz="1200" b="0" i="0" u="none" kern="1200" baseline="0" dirty="0" smtClean="0">
                <a:solidFill>
                  <a:schemeClr val="tx1"/>
                </a:solidFill>
                <a:effectLst/>
                <a:latin typeface="+mn-lt"/>
                <a:ea typeface="+mn-ea"/>
                <a:cs typeface="+mn-cs"/>
              </a:rPr>
              <a:t> development, refinement, benefits</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Range angles, distances, navigate, position</a:t>
            </a:r>
            <a:endParaRPr lang="en-GB" sz="1200" b="0" i="0" u="none"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Intro:</a:t>
            </a:r>
            <a:endParaRPr lang="en-GB" b="0" dirty="0" smtClean="0">
              <a:effectLst/>
            </a:endParaRPr>
          </a:p>
          <a:p>
            <a:pPr rtl="0"/>
            <a:r>
              <a:rPr lang="en-GB" sz="1200" b="0" i="0" u="none" strike="noStrike" kern="1200" dirty="0" smtClean="0">
                <a:solidFill>
                  <a:schemeClr val="tx1"/>
                </a:solidFill>
                <a:effectLst/>
                <a:latin typeface="+mn-lt"/>
                <a:ea typeface="+mn-ea"/>
                <a:cs typeface="+mn-cs"/>
              </a:rPr>
              <a:t>Our catcher was a major development area, and it’s refinement has given us a range of benefits.</a:t>
            </a:r>
            <a:endParaRPr lang="en-GB" b="0" dirty="0" smtClean="0">
              <a:effectLst/>
            </a:endParaRPr>
          </a:p>
          <a:p>
            <a:pPr rtl="0"/>
            <a:r>
              <a:rPr lang="en-GB" sz="1200" b="1" i="0" u="sng" kern="1200" dirty="0" smtClean="0">
                <a:solidFill>
                  <a:schemeClr val="tx1"/>
                </a:solidFill>
                <a:effectLst/>
                <a:latin typeface="+mn-lt"/>
                <a:ea typeface="+mn-ea"/>
                <a:cs typeface="+mn-cs"/>
              </a:rPr>
              <a:t>Point: Large Operational Area</a:t>
            </a:r>
            <a:endParaRPr lang="en-GB" b="0" dirty="0" smtClean="0">
              <a:effectLst/>
            </a:endParaRPr>
          </a:p>
          <a:p>
            <a:r>
              <a:rPr lang="en-GB" sz="1200" b="0" i="0" u="none" strike="noStrike" kern="1200" dirty="0" smtClean="0">
                <a:solidFill>
                  <a:schemeClr val="tx1"/>
                </a:solidFill>
                <a:effectLst/>
                <a:latin typeface="+mn-lt"/>
                <a:ea typeface="+mn-ea"/>
                <a:cs typeface="+mn-cs"/>
              </a:rPr>
              <a:t>It reliably catches from a range of distances and angles, this gives us the advantage that we don’t have to navigate our robot to a precise position in order to get the ball. </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19</a:t>
            </a:fld>
            <a:endParaRPr lang="en-US"/>
          </a:p>
        </p:txBody>
      </p:sp>
    </p:spTree>
    <p:extLst>
      <p:ext uri="{BB962C8B-B14F-4D97-AF65-F5344CB8AC3E}">
        <p14:creationId xmlns:p14="http://schemas.microsoft.com/office/powerpoint/2010/main" val="80505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introduce</a:t>
            </a:r>
            <a:r>
              <a:rPr lang="en-US" baseline="0" dirty="0" smtClean="0"/>
              <a:t> you to our team’s philosophy, and overview a few sections of our design that we feel really stand out from the crowd.</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a:t>
            </a:fld>
            <a:endParaRPr lang="en-US"/>
          </a:p>
        </p:txBody>
      </p:sp>
    </p:spTree>
    <p:extLst>
      <p:ext uri="{BB962C8B-B14F-4D97-AF65-F5344CB8AC3E}">
        <p14:creationId xmlns:p14="http://schemas.microsoft.com/office/powerpoint/2010/main" val="2716190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Catch</a:t>
            </a:r>
            <a:r>
              <a:rPr lang="en-GB" sz="1200" b="0" i="0" u="none" kern="1200" baseline="0" dirty="0" smtClean="0">
                <a:solidFill>
                  <a:schemeClr val="tx1"/>
                </a:solidFill>
                <a:effectLst/>
                <a:latin typeface="+mn-lt"/>
                <a:ea typeface="+mn-ea"/>
                <a:cs typeface="+mn-cs"/>
              </a:rPr>
              <a:t> goes </a:t>
            </a:r>
            <a:r>
              <a:rPr lang="en-GB" sz="1200" b="0" i="0" u="none" kern="1200" baseline="0" dirty="0" err="1" smtClean="0">
                <a:solidFill>
                  <a:schemeClr val="tx1"/>
                </a:solidFill>
                <a:effectLst/>
                <a:latin typeface="+mn-lt"/>
                <a:ea typeface="+mn-ea"/>
                <a:cs typeface="+mn-cs"/>
              </a:rPr>
              <a:t>center</a:t>
            </a:r>
            <a:r>
              <a:rPr lang="en-GB" sz="1200" b="0" i="0" u="none" kern="1200" baseline="0" dirty="0" smtClean="0">
                <a:solidFill>
                  <a:schemeClr val="tx1"/>
                </a:solidFill>
                <a:effectLst/>
                <a:latin typeface="+mn-lt"/>
                <a:ea typeface="+mn-ea"/>
                <a:cs typeface="+mn-cs"/>
              </a:rPr>
              <a:t>, sides, movement</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Stays </a:t>
            </a:r>
            <a:r>
              <a:rPr lang="en-GB" sz="1200" b="0" i="0" u="none" kern="1200" baseline="0" dirty="0" err="1" smtClean="0">
                <a:solidFill>
                  <a:schemeClr val="tx1"/>
                </a:solidFill>
                <a:effectLst/>
                <a:latin typeface="+mn-lt"/>
                <a:ea typeface="+mn-ea"/>
                <a:cs typeface="+mn-cs"/>
              </a:rPr>
              <a:t>center</a:t>
            </a:r>
            <a:r>
              <a:rPr lang="en-GB" sz="1200" b="0" i="0" u="none" kern="1200" baseline="0" dirty="0" smtClean="0">
                <a:solidFill>
                  <a:schemeClr val="tx1"/>
                </a:solidFill>
                <a:effectLst/>
                <a:latin typeface="+mn-lt"/>
                <a:ea typeface="+mn-ea"/>
                <a:cs typeface="+mn-cs"/>
              </a:rPr>
              <a:t>, movement unaffected</a:t>
            </a:r>
            <a:endParaRPr lang="en-GB" sz="1200" b="0" i="0" u="none"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Ball Positioning</a:t>
            </a:r>
            <a:endParaRPr lang="en-GB" b="0" dirty="0" smtClean="0">
              <a:effectLst/>
            </a:endParaRPr>
          </a:p>
          <a:p>
            <a:pPr rtl="0"/>
            <a:r>
              <a:rPr lang="en-GB" sz="1200" b="0" i="0" u="none" strike="noStrike" kern="1200" dirty="0" smtClean="0">
                <a:solidFill>
                  <a:schemeClr val="tx1"/>
                </a:solidFill>
                <a:effectLst/>
                <a:latin typeface="+mn-lt"/>
                <a:ea typeface="+mn-ea"/>
                <a:cs typeface="+mn-cs"/>
              </a:rPr>
              <a:t>During a catch, the ball moves to the </a:t>
            </a:r>
            <a:r>
              <a:rPr lang="en-GB" sz="1200" b="0" i="0" u="none" strike="noStrike" kern="1200" dirty="0" err="1" smtClean="0">
                <a:solidFill>
                  <a:schemeClr val="tx1"/>
                </a:solidFill>
                <a:effectLst/>
                <a:latin typeface="+mn-lt"/>
                <a:ea typeface="+mn-ea"/>
                <a:cs typeface="+mn-cs"/>
              </a:rPr>
              <a:t>center</a:t>
            </a:r>
            <a:r>
              <a:rPr lang="en-GB" sz="1200" b="0" i="0" u="none" strike="noStrike" kern="1200" dirty="0" smtClean="0">
                <a:solidFill>
                  <a:schemeClr val="tx1"/>
                </a:solidFill>
                <a:effectLst/>
                <a:latin typeface="+mn-lt"/>
                <a:ea typeface="+mn-ea"/>
                <a:cs typeface="+mn-cs"/>
              </a:rPr>
              <a:t> of the catcher on most occasions, sometimes the ball gets caught at one of the sides, but it always </a:t>
            </a:r>
            <a:r>
              <a:rPr lang="en-GB" sz="1200" b="0" i="0" u="none" strike="noStrike" kern="1200" dirty="0" err="1" smtClean="0">
                <a:solidFill>
                  <a:schemeClr val="tx1"/>
                </a:solidFill>
                <a:effectLst/>
                <a:latin typeface="+mn-lt"/>
                <a:ea typeface="+mn-ea"/>
                <a:cs typeface="+mn-cs"/>
              </a:rPr>
              <a:t>centers</a:t>
            </a:r>
            <a:r>
              <a:rPr lang="en-GB" sz="1200" b="0" i="0" u="none" strike="noStrike" kern="1200" dirty="0" smtClean="0">
                <a:solidFill>
                  <a:schemeClr val="tx1"/>
                </a:solidFill>
                <a:effectLst/>
                <a:latin typeface="+mn-lt"/>
                <a:ea typeface="+mn-ea"/>
                <a:cs typeface="+mn-cs"/>
              </a:rPr>
              <a:t> after the robot has moved. Once the ball has reached the </a:t>
            </a:r>
            <a:r>
              <a:rPr lang="en-GB" sz="1200" b="0" i="0" u="none" strike="noStrike" kern="1200" dirty="0" err="1" smtClean="0">
                <a:solidFill>
                  <a:schemeClr val="tx1"/>
                </a:solidFill>
                <a:effectLst/>
                <a:latin typeface="+mn-lt"/>
                <a:ea typeface="+mn-ea"/>
                <a:cs typeface="+mn-cs"/>
              </a:rPr>
              <a:t>center</a:t>
            </a:r>
            <a:r>
              <a:rPr lang="en-GB" sz="1200" b="0" i="0" u="none" strike="noStrike" kern="1200" dirty="0" smtClean="0">
                <a:solidFill>
                  <a:schemeClr val="tx1"/>
                </a:solidFill>
                <a:effectLst/>
                <a:latin typeface="+mn-lt"/>
                <a:ea typeface="+mn-ea"/>
                <a:cs typeface="+mn-cs"/>
              </a:rPr>
              <a:t>, it stays there until the robot kicks.</a:t>
            </a:r>
            <a:endParaRPr lang="en-GB" b="0" dirty="0" smtClean="0">
              <a:effectLst/>
            </a:endParaRPr>
          </a:p>
          <a:p>
            <a:pPr rtl="0"/>
            <a:r>
              <a:rPr lang="en-GB" b="0" dirty="0" smtClean="0">
                <a:effectLst/>
              </a:rPr>
              <a:t/>
            </a:r>
            <a:br>
              <a:rPr lang="en-GB" b="0" dirty="0" smtClean="0">
                <a:effectLst/>
              </a:rPr>
            </a:br>
            <a:r>
              <a:rPr lang="en-GB" sz="1200" b="1" i="0" u="sng" kern="1200" dirty="0" smtClean="0">
                <a:solidFill>
                  <a:schemeClr val="tx1"/>
                </a:solidFill>
                <a:effectLst/>
                <a:latin typeface="+mn-lt"/>
                <a:ea typeface="+mn-ea"/>
                <a:cs typeface="+mn-cs"/>
              </a:rPr>
              <a:t>Point: Unobstructed Movement</a:t>
            </a:r>
            <a:endParaRPr lang="en-GB" b="0" dirty="0" smtClean="0">
              <a:effectLst/>
            </a:endParaRPr>
          </a:p>
          <a:p>
            <a:r>
              <a:rPr lang="en-GB" sz="1200" b="0" i="0" u="none" strike="noStrike" kern="1200" dirty="0" smtClean="0">
                <a:solidFill>
                  <a:schemeClr val="tx1"/>
                </a:solidFill>
                <a:effectLst/>
                <a:latin typeface="+mn-lt"/>
                <a:ea typeface="+mn-ea"/>
                <a:cs typeface="+mn-cs"/>
              </a:rPr>
              <a:t>and movement is unaffected by us having the ball.</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20</a:t>
            </a:fld>
            <a:endParaRPr lang="en-US"/>
          </a:p>
        </p:txBody>
      </p:sp>
    </p:spTree>
    <p:extLst>
      <p:ext uri="{BB962C8B-B14F-4D97-AF65-F5344CB8AC3E}">
        <p14:creationId xmlns:p14="http://schemas.microsoft.com/office/powerpoint/2010/main" val="3086620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Works</a:t>
            </a:r>
            <a:r>
              <a:rPr lang="en-GB" sz="1200" b="0" i="0" u="none" kern="1200" baseline="0" dirty="0" smtClean="0">
                <a:solidFill>
                  <a:schemeClr val="tx1"/>
                </a:solidFill>
                <a:effectLst/>
                <a:latin typeface="+mn-lt"/>
                <a:ea typeface="+mn-ea"/>
                <a:cs typeface="+mn-cs"/>
              </a:rPr>
              <a:t> straight, fails corner tops</a:t>
            </a:r>
            <a:endParaRPr lang="en-GB" sz="1200" b="0" i="0" u="none"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Reliable on straight</a:t>
            </a:r>
            <a:endParaRPr lang="en-GB" b="0" dirty="0" smtClean="0">
              <a:effectLst/>
            </a:endParaRPr>
          </a:p>
          <a:p>
            <a:r>
              <a:rPr lang="en-GB" sz="1200" b="0" i="0" u="none" strike="noStrike" kern="1200" dirty="0" smtClean="0">
                <a:solidFill>
                  <a:schemeClr val="tx1"/>
                </a:solidFill>
                <a:effectLst/>
                <a:latin typeface="+mn-lt"/>
                <a:ea typeface="+mn-ea"/>
                <a:cs typeface="+mn-cs"/>
              </a:rPr>
              <a:t>Our catcher is capable of reliably retrieving the ball from a straight wall, however it gets stuck in the “corners” in the defending zone as we come in over the top</a:t>
            </a:r>
            <a:endParaRPr lang="en-GB" dirty="0"/>
          </a:p>
        </p:txBody>
      </p:sp>
      <p:sp>
        <p:nvSpPr>
          <p:cNvPr id="4" name="Slide Number Placeholder 3"/>
          <p:cNvSpPr>
            <a:spLocks noGrp="1"/>
          </p:cNvSpPr>
          <p:nvPr>
            <p:ph type="sldNum" sz="quarter" idx="10"/>
          </p:nvPr>
        </p:nvSpPr>
        <p:spPr/>
        <p:txBody>
          <a:bodyPr/>
          <a:lstStyle/>
          <a:p>
            <a:fld id="{A7666ED7-631A-46AF-B451-227D0A8685A0}" type="slidenum">
              <a:rPr lang="en-US" smtClean="0"/>
              <a:t>21</a:t>
            </a:fld>
            <a:endParaRPr lang="en-US"/>
          </a:p>
        </p:txBody>
      </p:sp>
    </p:spTree>
    <p:extLst>
      <p:ext uri="{BB962C8B-B14F-4D97-AF65-F5344CB8AC3E}">
        <p14:creationId xmlns:p14="http://schemas.microsoft.com/office/powerpoint/2010/main" val="328925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Use attach,</a:t>
            </a:r>
            <a:r>
              <a:rPr lang="en-GB" sz="1200" b="0" i="0" u="none" kern="1200" baseline="0" dirty="0" smtClean="0">
                <a:solidFill>
                  <a:schemeClr val="tx1"/>
                </a:solidFill>
                <a:effectLst/>
                <a:latin typeface="+mn-lt"/>
                <a:ea typeface="+mn-ea"/>
                <a:cs typeface="+mn-cs"/>
              </a:rPr>
              <a:t> catcher down, into corner, rotate, knock, get</a:t>
            </a:r>
            <a:endParaRPr lang="en-GB" sz="1200" b="0" i="0" u="none"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Attachments</a:t>
            </a:r>
            <a:endParaRPr lang="en-GB" b="0" dirty="0" smtClean="0">
              <a:effectLst/>
            </a:endParaRPr>
          </a:p>
          <a:p>
            <a:r>
              <a:rPr lang="en-GB" sz="1200" b="0" i="0" u="none" strike="noStrike" kern="1200" dirty="0" smtClean="0">
                <a:solidFill>
                  <a:schemeClr val="tx1"/>
                </a:solidFill>
                <a:effectLst/>
                <a:latin typeface="+mn-lt"/>
                <a:ea typeface="+mn-ea"/>
                <a:cs typeface="+mn-cs"/>
              </a:rPr>
              <a:t>So we developed these attachments, which we can use by driving into the corner with our catcher down, and rotating, which knocks the ball out of the corner, and we can now retrieve it from where it goes.</a:t>
            </a:r>
            <a:endParaRPr lang="en-GB" dirty="0"/>
          </a:p>
        </p:txBody>
      </p:sp>
      <p:sp>
        <p:nvSpPr>
          <p:cNvPr id="4" name="Slide Number Placeholder 3"/>
          <p:cNvSpPr>
            <a:spLocks noGrp="1"/>
          </p:cNvSpPr>
          <p:nvPr>
            <p:ph type="sldNum" sz="quarter" idx="10"/>
          </p:nvPr>
        </p:nvSpPr>
        <p:spPr/>
        <p:txBody>
          <a:bodyPr/>
          <a:lstStyle/>
          <a:p>
            <a:fld id="{A7666ED7-631A-46AF-B451-227D0A8685A0}" type="slidenum">
              <a:rPr lang="en-US" smtClean="0"/>
              <a:t>22</a:t>
            </a:fld>
            <a:endParaRPr lang="en-US"/>
          </a:p>
        </p:txBody>
      </p:sp>
    </p:spTree>
    <p:extLst>
      <p:ext uri="{BB962C8B-B14F-4D97-AF65-F5344CB8AC3E}">
        <p14:creationId xmlns:p14="http://schemas.microsoft.com/office/powerpoint/2010/main" val="2487386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GB" sz="1200" b="0" i="0" u="none" kern="1200" dirty="0" smtClean="0">
                <a:solidFill>
                  <a:schemeClr val="tx1"/>
                </a:solidFill>
                <a:effectLst/>
                <a:latin typeface="+mn-lt"/>
                <a:ea typeface="+mn-ea"/>
                <a:cs typeface="+mn-cs"/>
              </a:rPr>
              <a:t>When</a:t>
            </a:r>
            <a:r>
              <a:rPr lang="en-GB" sz="1200" b="0" i="0" u="none" kern="1200" baseline="0" dirty="0" smtClean="0">
                <a:solidFill>
                  <a:schemeClr val="tx1"/>
                </a:solidFill>
                <a:effectLst/>
                <a:latin typeface="+mn-lt"/>
                <a:ea typeface="+mn-ea"/>
                <a:cs typeface="+mn-cs"/>
              </a:rPr>
              <a:t> kick, catcher rotate, foot, refined, avoid chipping, kick</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High power, accurate</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Same place, reliable</a:t>
            </a:r>
          </a:p>
          <a:p>
            <a:pPr marL="171450" indent="-171450" rtl="0">
              <a:buFont typeface="Arial" panose="020B0604020202020204" pitchFamily="34" charset="0"/>
              <a:buChar char="•"/>
            </a:pPr>
            <a:r>
              <a:rPr lang="en-GB" sz="1200" b="0" i="0" u="none" kern="1200" baseline="0" dirty="0" smtClean="0">
                <a:solidFill>
                  <a:schemeClr val="tx1"/>
                </a:solidFill>
                <a:effectLst/>
                <a:latin typeface="+mn-lt"/>
                <a:ea typeface="+mn-ea"/>
                <a:cs typeface="+mn-cs"/>
              </a:rPr>
              <a:t>Also one moving part, one motor, one code</a:t>
            </a:r>
            <a:endParaRPr lang="en-GB" sz="1200" b="0" i="0" u="none"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Strong, Accurate, Reliable</a:t>
            </a:r>
            <a:endParaRPr lang="en-GB" b="0" dirty="0" smtClean="0">
              <a:effectLst/>
            </a:endParaRPr>
          </a:p>
          <a:p>
            <a:r>
              <a:rPr lang="en-GB" sz="1200" b="0" i="0" u="none" strike="noStrike" kern="1200" dirty="0" smtClean="0">
                <a:solidFill>
                  <a:schemeClr val="tx1"/>
                </a:solidFill>
                <a:effectLst/>
                <a:latin typeface="+mn-lt"/>
                <a:ea typeface="+mn-ea"/>
                <a:cs typeface="+mn-cs"/>
              </a:rPr>
              <a:t>After we catch the ball, when we want to kick, the entire catcher assembly rotates, with a “foot” on the other end to kick the ball, which was carefully refined to avoid chipping the ball. This gives us powerful, accurate shots, and because the ball is kicked from the same place every time our kicks are very reliable.</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23</a:t>
            </a:fld>
            <a:endParaRPr lang="en-US"/>
          </a:p>
        </p:txBody>
      </p:sp>
    </p:spTree>
    <p:extLst>
      <p:ext uri="{BB962C8B-B14F-4D97-AF65-F5344CB8AC3E}">
        <p14:creationId xmlns:p14="http://schemas.microsoft.com/office/powerpoint/2010/main" val="401420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smtClean="0">
                <a:solidFill>
                  <a:schemeClr val="tx1"/>
                </a:solidFill>
                <a:effectLst/>
                <a:latin typeface="+mn-lt"/>
                <a:ea typeface="+mn-ea"/>
                <a:cs typeface="+mn-cs"/>
              </a:rPr>
              <a:t>CHANGE SLIDE! </a:t>
            </a:r>
            <a:r>
              <a:rPr lang="en-GB" sz="1200" b="0" i="0" u="none" strike="noStrike" kern="1200" dirty="0" smtClean="0">
                <a:solidFill>
                  <a:schemeClr val="tx1"/>
                </a:solidFill>
                <a:effectLst/>
                <a:latin typeface="+mn-lt"/>
                <a:ea typeface="+mn-ea"/>
                <a:cs typeface="+mn-cs"/>
                <a:sym typeface="Wingdings" panose="05000000000000000000" pitchFamily="2" charset="2"/>
              </a:rPr>
              <a:t></a:t>
            </a:r>
            <a:endParaRPr lang="en-GB" sz="1200" b="1" i="0" u="sng" kern="1200" dirty="0" smtClean="0">
              <a:solidFill>
                <a:schemeClr val="tx1"/>
              </a:solidFill>
              <a:effectLst/>
              <a:latin typeface="+mn-lt"/>
              <a:ea typeface="+mn-ea"/>
              <a:cs typeface="+mn-cs"/>
            </a:endParaRPr>
          </a:p>
          <a:p>
            <a:pPr rtl="0"/>
            <a:endParaRPr lang="en-GB" sz="1200" b="1" i="0" u="sng" kern="1200" dirty="0" smtClean="0">
              <a:solidFill>
                <a:schemeClr val="tx1"/>
              </a:solidFill>
              <a:effectLst/>
              <a:latin typeface="+mn-lt"/>
              <a:ea typeface="+mn-ea"/>
              <a:cs typeface="+mn-cs"/>
            </a:endParaRPr>
          </a:p>
          <a:p>
            <a:pPr rtl="0"/>
            <a:r>
              <a:rPr lang="en-GB" sz="1200" b="1" i="0" u="sng" kern="1200" dirty="0" smtClean="0">
                <a:solidFill>
                  <a:schemeClr val="tx1"/>
                </a:solidFill>
                <a:effectLst/>
                <a:latin typeface="+mn-lt"/>
                <a:ea typeface="+mn-ea"/>
                <a:cs typeface="+mn-cs"/>
              </a:rPr>
              <a:t>Point: One moving part</a:t>
            </a:r>
            <a:endParaRPr lang="en-GB" b="0" dirty="0" smtClean="0">
              <a:effectLst/>
            </a:endParaRPr>
          </a:p>
          <a:p>
            <a:r>
              <a:rPr lang="en-GB" sz="1200" b="0" i="0" u="none" strike="noStrike" kern="1200" dirty="0" smtClean="0">
                <a:solidFill>
                  <a:schemeClr val="tx1"/>
                </a:solidFill>
                <a:effectLst/>
                <a:latin typeface="+mn-lt"/>
                <a:ea typeface="+mn-ea"/>
                <a:cs typeface="+mn-cs"/>
              </a:rPr>
              <a:t>And as the kicker is part of the catcher it is one motor, one moving part, one piece of code.</a:t>
            </a:r>
          </a:p>
          <a:p>
            <a:endParaRPr lang="en-GB"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666ED7-631A-46AF-B451-227D0A8685A0}" type="slidenum">
              <a:rPr lang="en-US"/>
              <a:t>24</a:t>
            </a:fld>
            <a:endParaRPr lang="en-US"/>
          </a:p>
        </p:txBody>
      </p:sp>
    </p:spTree>
    <p:extLst>
      <p:ext uri="{BB962C8B-B14F-4D97-AF65-F5344CB8AC3E}">
        <p14:creationId xmlns:p14="http://schemas.microsoft.com/office/powerpoint/2010/main" val="1194624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smtClean="0">
                <a:solidFill>
                  <a:schemeClr val="tx1"/>
                </a:solidFill>
                <a:effectLst/>
                <a:latin typeface="+mn-lt"/>
                <a:ea typeface="+mn-ea"/>
                <a:cs typeface="+mn-cs"/>
              </a:rPr>
              <a:t>For </a:t>
            </a:r>
            <a:r>
              <a:rPr lang="en-GB" sz="1200" b="0" i="0" u="none" strike="noStrike" kern="1200" dirty="0" smtClean="0">
                <a:solidFill>
                  <a:schemeClr val="tx1"/>
                </a:solidFill>
                <a:effectLst/>
                <a:latin typeface="+mn-lt"/>
                <a:ea typeface="+mn-ea"/>
                <a:cs typeface="+mn-cs"/>
              </a:rPr>
              <a:t>coding the robots the </a:t>
            </a:r>
            <a:r>
              <a:rPr lang="en-GB" sz="1200" b="0" i="0" u="none" strike="noStrike" kern="1200" dirty="0" err="1" smtClean="0">
                <a:solidFill>
                  <a:schemeClr val="tx1"/>
                </a:solidFill>
                <a:effectLst/>
                <a:latin typeface="+mn-lt"/>
                <a:ea typeface="+mn-ea"/>
                <a:cs typeface="+mn-cs"/>
              </a:rPr>
              <a:t>Lejos</a:t>
            </a:r>
            <a:r>
              <a:rPr lang="en-GB" sz="1200" b="0" i="0" u="none" strike="noStrike" kern="1200" dirty="0" smtClean="0">
                <a:solidFill>
                  <a:schemeClr val="tx1"/>
                </a:solidFill>
                <a:effectLst/>
                <a:latin typeface="+mn-lt"/>
                <a:ea typeface="+mn-ea"/>
                <a:cs typeface="+mn-cs"/>
              </a:rPr>
              <a:t> API In Java. All Strategy uses information gained from a world state which is updated by vision, to make decisions.</a:t>
            </a:r>
            <a:endParaRPr lang="en-GB" b="0" dirty="0" smtClean="0">
              <a:effectLst/>
            </a:endParaRPr>
          </a:p>
          <a:p>
            <a:r>
              <a:rPr lang="en-GB" sz="1200" b="0" i="0" u="none" strike="noStrike" kern="1200" dirty="0" smtClean="0">
                <a:solidFill>
                  <a:schemeClr val="tx1"/>
                </a:solidFill>
                <a:effectLst/>
                <a:latin typeface="+mn-lt"/>
                <a:ea typeface="+mn-ea"/>
                <a:cs typeface="+mn-cs"/>
              </a:rPr>
              <a:t>All strategies are completely deterministic, with nothing left to probabilities.</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25</a:t>
            </a:fld>
            <a:endParaRPr lang="en-US"/>
          </a:p>
        </p:txBody>
      </p:sp>
    </p:spTree>
    <p:extLst>
      <p:ext uri="{BB962C8B-B14F-4D97-AF65-F5344CB8AC3E}">
        <p14:creationId xmlns:p14="http://schemas.microsoft.com/office/powerpoint/2010/main" val="3919019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smtClean="0">
                <a:solidFill>
                  <a:schemeClr val="tx1"/>
                </a:solidFill>
                <a:effectLst/>
                <a:latin typeface="+mn-lt"/>
                <a:ea typeface="+mn-ea"/>
                <a:cs typeface="+mn-cs"/>
              </a:rPr>
              <a:t>General Strategy is a strategy super class that contains methods which are used by many other strategies. such as “TRAVEL TO”, “CATCH BALL”, “RETURN TO ORIGIN”.</a:t>
            </a:r>
            <a:endParaRPr lang="en-GB" b="0" dirty="0" smtClean="0">
              <a:effectLst/>
            </a:endParaRPr>
          </a:p>
          <a:p>
            <a:pPr rtl="0"/>
            <a:r>
              <a:rPr lang="en-GB" sz="1200" b="0" i="0" u="none" strike="noStrike" kern="1200" dirty="0" smtClean="0">
                <a:solidFill>
                  <a:schemeClr val="tx1"/>
                </a:solidFill>
                <a:effectLst/>
                <a:latin typeface="+mn-lt"/>
                <a:ea typeface="+mn-ea"/>
                <a:cs typeface="+mn-cs"/>
              </a:rPr>
              <a:t>Strategy Selector looks at the location of the ball on the pitch and chooses which strategies to run on each robot, accordingly.</a:t>
            </a:r>
            <a:endParaRPr lang="en-GB" b="0" dirty="0" smtClean="0">
              <a:effectLst/>
            </a:endParaRPr>
          </a:p>
          <a:p>
            <a:r>
              <a:rPr lang="en-GB" sz="1200" b="0" i="0" u="none" strike="noStrike" kern="1200" dirty="0" smtClean="0">
                <a:solidFill>
                  <a:schemeClr val="tx1"/>
                </a:solidFill>
                <a:effectLst/>
                <a:latin typeface="+mn-lt"/>
                <a:ea typeface="+mn-ea"/>
                <a:cs typeface="+mn-cs"/>
              </a:rPr>
              <a:t>Each strategy runs in its own thread, so the strategy selector manages these threads.</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26</a:t>
            </a:fld>
            <a:endParaRPr lang="en-US"/>
          </a:p>
        </p:txBody>
      </p:sp>
    </p:spTree>
    <p:extLst>
      <p:ext uri="{BB962C8B-B14F-4D97-AF65-F5344CB8AC3E}">
        <p14:creationId xmlns:p14="http://schemas.microsoft.com/office/powerpoint/2010/main" val="3631741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smtClean="0">
                <a:solidFill>
                  <a:schemeClr val="tx1"/>
                </a:solidFill>
                <a:effectLst/>
                <a:latin typeface="+mn-lt"/>
                <a:ea typeface="+mn-ea"/>
                <a:cs typeface="+mn-cs"/>
              </a:rPr>
              <a:t>Attacking strategy travels to the location of the ball, catches it, moves to a specified position in its zone and shoots towards the goal.</a:t>
            </a:r>
            <a:endParaRPr lang="en-GB" b="0" dirty="0" smtClean="0">
              <a:effectLst/>
            </a:endParaRPr>
          </a:p>
          <a:p>
            <a:pPr rtl="0"/>
            <a:r>
              <a:rPr lang="en-GB" sz="1200" b="0" i="0" u="none" strike="noStrike" kern="1200" dirty="0" smtClean="0">
                <a:solidFill>
                  <a:schemeClr val="tx1"/>
                </a:solidFill>
                <a:effectLst/>
                <a:latin typeface="+mn-lt"/>
                <a:ea typeface="+mn-ea"/>
                <a:cs typeface="+mn-cs"/>
              </a:rPr>
              <a:t>Marking strategy tries to block a pass between the enemy defender and the enemy attacker.</a:t>
            </a:r>
            <a:endParaRPr lang="en-GB" b="0" dirty="0" smtClean="0">
              <a:effectLst/>
            </a:endParaRPr>
          </a:p>
          <a:p>
            <a:r>
              <a:rPr lang="en-GB" sz="1200" b="0" i="0" u="none" strike="noStrike" kern="1200" dirty="0" smtClean="0">
                <a:solidFill>
                  <a:schemeClr val="tx1"/>
                </a:solidFill>
                <a:effectLst/>
                <a:latin typeface="+mn-lt"/>
                <a:ea typeface="+mn-ea"/>
                <a:cs typeface="+mn-cs"/>
              </a:rPr>
              <a:t>Passing Strategy for the attacker simply makes the attacker face the direction of the pass.</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27</a:t>
            </a:fld>
            <a:endParaRPr lang="en-US"/>
          </a:p>
        </p:txBody>
      </p:sp>
    </p:spTree>
    <p:extLst>
      <p:ext uri="{BB962C8B-B14F-4D97-AF65-F5344CB8AC3E}">
        <p14:creationId xmlns:p14="http://schemas.microsoft.com/office/powerpoint/2010/main" val="692996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smtClean="0">
                <a:solidFill>
                  <a:schemeClr val="tx1"/>
                </a:solidFill>
                <a:effectLst/>
                <a:latin typeface="+mn-lt"/>
                <a:ea typeface="+mn-ea"/>
                <a:cs typeface="+mn-cs"/>
              </a:rPr>
              <a:t>Defender Strategy uses the enemy attacker’s orientation to defend against a shot.</a:t>
            </a:r>
            <a:endParaRPr lang="en-GB" b="0" dirty="0" smtClean="0">
              <a:effectLst/>
            </a:endParaRPr>
          </a:p>
          <a:p>
            <a:pPr rtl="0"/>
            <a:r>
              <a:rPr lang="en-GB" sz="1200" b="0" i="0" u="none" strike="noStrike" kern="1200" dirty="0" smtClean="0">
                <a:solidFill>
                  <a:schemeClr val="tx1"/>
                </a:solidFill>
                <a:effectLst/>
                <a:latin typeface="+mn-lt"/>
                <a:ea typeface="+mn-ea"/>
                <a:cs typeface="+mn-cs"/>
              </a:rPr>
              <a:t>Interceptor Strategy uses the ball’s travelling direction to block</a:t>
            </a:r>
            <a:endParaRPr lang="en-GB" b="0" dirty="0" smtClean="0">
              <a:effectLst/>
            </a:endParaRPr>
          </a:p>
          <a:p>
            <a:r>
              <a:rPr lang="en-GB" sz="1200" b="0" i="0" u="none" strike="noStrike" kern="1200" dirty="0" smtClean="0">
                <a:solidFill>
                  <a:schemeClr val="tx1"/>
                </a:solidFill>
                <a:effectLst/>
                <a:latin typeface="+mn-lt"/>
                <a:ea typeface="+mn-ea"/>
                <a:cs typeface="+mn-cs"/>
              </a:rPr>
              <a:t>Passing Strategy catches the ball and passes it to the attacker by bouncing it on one of the two walls.</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28</a:t>
            </a:fld>
            <a:endParaRPr lang="en-US"/>
          </a:p>
        </p:txBody>
      </p:sp>
    </p:spTree>
    <p:extLst>
      <p:ext uri="{BB962C8B-B14F-4D97-AF65-F5344CB8AC3E}">
        <p14:creationId xmlns:p14="http://schemas.microsoft.com/office/powerpoint/2010/main" val="1394589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smtClean="0">
                <a:solidFill>
                  <a:schemeClr val="tx1"/>
                </a:solidFill>
                <a:effectLst/>
                <a:latin typeface="+mn-lt"/>
                <a:ea typeface="+mn-ea"/>
                <a:cs typeface="+mn-cs"/>
              </a:rPr>
              <a:t>We created a method that calculates a bounce angle for the ball to hit a specified target after being bounced off the top or bottom wall. Our high kicker strength allowed this to work.</a:t>
            </a:r>
            <a:endParaRPr lang="en-GB" b="0" dirty="0" smtClean="0">
              <a:effectLst/>
            </a:endParaRPr>
          </a:p>
          <a:p>
            <a:pPr rtl="0"/>
            <a:r>
              <a:rPr lang="en-GB" sz="1200" b="0" i="0" u="none" strike="noStrike" kern="1200" dirty="0" smtClean="0">
                <a:solidFill>
                  <a:schemeClr val="tx1"/>
                </a:solidFill>
                <a:effectLst/>
                <a:latin typeface="+mn-lt"/>
                <a:ea typeface="+mn-ea"/>
                <a:cs typeface="+mn-cs"/>
              </a:rPr>
              <a:t>Catching the ball from the wall was a challenge addressed by making the robot go to a point perpendicular to the ball and the wall, and then moving slowly and precisely towards the ball in a way that it will always be caught. Added rotation to the end of every catch guarantees the catch to be successful.</a:t>
            </a:r>
            <a:endParaRPr lang="en-GB" b="0" dirty="0" smtClean="0">
              <a:effectLst/>
            </a:endParaRPr>
          </a:p>
          <a:p>
            <a:pPr rtl="0"/>
            <a:r>
              <a:rPr lang="en-GB" sz="1200" b="0" i="0" u="none" strike="noStrike" kern="1200" dirty="0" smtClean="0">
                <a:solidFill>
                  <a:schemeClr val="tx1"/>
                </a:solidFill>
                <a:effectLst/>
                <a:latin typeface="+mn-lt"/>
                <a:ea typeface="+mn-ea"/>
                <a:cs typeface="+mn-cs"/>
              </a:rPr>
              <a:t>Smart reset involves both robots resetting to a safe position if they are ever close to their zone boundaries. Angle testing makes the robots reset in the most efficient way.</a:t>
            </a:r>
            <a:endParaRPr lang="en-GB" b="0" dirty="0" smtClean="0">
              <a:effectLst/>
            </a:endParaRPr>
          </a:p>
          <a:p>
            <a:r>
              <a:rPr lang="en-GB" sz="1200" b="0" i="0" u="none" strike="noStrike" kern="1200" dirty="0" smtClean="0">
                <a:solidFill>
                  <a:schemeClr val="tx1"/>
                </a:solidFill>
                <a:effectLst/>
                <a:latin typeface="+mn-lt"/>
                <a:ea typeface="+mn-ea"/>
                <a:cs typeface="+mn-cs"/>
              </a:rPr>
              <a:t>Arc movement is used to make our robots rotate towards a target location while moving. It is a much more efficient way of movement that we implemented.</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29</a:t>
            </a:fld>
            <a:endParaRPr lang="en-US"/>
          </a:p>
        </p:txBody>
      </p:sp>
    </p:spTree>
    <p:extLst>
      <p:ext uri="{BB962C8B-B14F-4D97-AF65-F5344CB8AC3E}">
        <p14:creationId xmlns:p14="http://schemas.microsoft.com/office/powerpoint/2010/main" val="3725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our team were to have a motto, it would be this: Keep it simple and reliable.</a:t>
            </a:r>
          </a:p>
          <a:p>
            <a:endParaRPr lang="en-US" dirty="0" smtClean="0"/>
          </a:p>
          <a:p>
            <a:r>
              <a:rPr lang="en-US" dirty="0" smtClean="0"/>
              <a:t>Agile Development</a:t>
            </a:r>
            <a:r>
              <a:rPr lang="en-US" baseline="0" dirty="0" smtClean="0"/>
              <a:t> Process</a:t>
            </a:r>
            <a:r>
              <a:rPr lang="en-US" dirty="0" smtClean="0"/>
              <a:t>:</a:t>
            </a:r>
            <a:r>
              <a:rPr lang="en-US" baseline="0" dirty="0" smtClean="0"/>
              <a:t> The team followed </a:t>
            </a:r>
            <a:r>
              <a:rPr lang="en-US" baseline="0" smtClean="0"/>
              <a:t>an agile </a:t>
            </a:r>
            <a:r>
              <a:rPr lang="en-US" baseline="0" dirty="0" smtClean="0"/>
              <a:t>method of design; Keeping it as simple as possible, while adding new features on a regular basis and testing consistently.</a:t>
            </a:r>
          </a:p>
        </p:txBody>
      </p:sp>
      <p:sp>
        <p:nvSpPr>
          <p:cNvPr id="4" name="Slide Number Placeholder 3"/>
          <p:cNvSpPr>
            <a:spLocks noGrp="1"/>
          </p:cNvSpPr>
          <p:nvPr>
            <p:ph type="sldNum" sz="quarter" idx="10"/>
          </p:nvPr>
        </p:nvSpPr>
        <p:spPr/>
        <p:txBody>
          <a:bodyPr/>
          <a:lstStyle/>
          <a:p>
            <a:fld id="{A7666ED7-631A-46AF-B451-227D0A8685A0}" type="slidenum">
              <a:rPr lang="en-US"/>
              <a:t>3</a:t>
            </a:fld>
            <a:endParaRPr lang="en-US"/>
          </a:p>
        </p:txBody>
      </p:sp>
    </p:spTree>
    <p:extLst>
      <p:ext uri="{BB962C8B-B14F-4D97-AF65-F5344CB8AC3E}">
        <p14:creationId xmlns:p14="http://schemas.microsoft.com/office/powerpoint/2010/main" val="1807281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30</a:t>
            </a:fld>
            <a:endParaRPr lang="en-US"/>
          </a:p>
        </p:txBody>
      </p:sp>
    </p:spTree>
    <p:extLst>
      <p:ext uri="{BB962C8B-B14F-4D97-AF65-F5344CB8AC3E}">
        <p14:creationId xmlns:p14="http://schemas.microsoft.com/office/powerpoint/2010/main" val="2829779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“Focus on reliability”: We wanted to quickly obtain a reliable base design that we would be able to build upon. This meant that we focused our efforts on reliability at first, before shifting to focus on speed, precision, and tactics later in the process. This was a major benefit to our team, and greatly contributed to the early success we enjoyed during friendly matches and tournaments.</a:t>
            </a:r>
          </a:p>
        </p:txBody>
      </p:sp>
      <p:sp>
        <p:nvSpPr>
          <p:cNvPr id="4" name="Slide Number Placeholder 3"/>
          <p:cNvSpPr>
            <a:spLocks noGrp="1"/>
          </p:cNvSpPr>
          <p:nvPr>
            <p:ph type="sldNum" sz="quarter" idx="10"/>
          </p:nvPr>
        </p:nvSpPr>
        <p:spPr/>
        <p:txBody>
          <a:bodyPr/>
          <a:lstStyle/>
          <a:p>
            <a:fld id="{A7666ED7-631A-46AF-B451-227D0A8685A0}" type="slidenum">
              <a:rPr lang="en-US"/>
              <a:t>4</a:t>
            </a:fld>
            <a:endParaRPr lang="en-US"/>
          </a:p>
        </p:txBody>
      </p:sp>
    </p:spTree>
    <p:extLst>
      <p:ext uri="{BB962C8B-B14F-4D97-AF65-F5344CB8AC3E}">
        <p14:creationId xmlns:p14="http://schemas.microsoft.com/office/powerpoint/2010/main" val="50997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“Everybody contributes”: It was important that everybody had a voice in the decisions the team was making and that everybody felt comfortable making contributions to the code, the robot design, or the team’s overall strategy. To this end we decided to hold three weekly meetings, where team members got together to discuss the roadmap for the week and where the workload was divided amongst the group.</a:t>
            </a:r>
          </a:p>
        </p:txBody>
      </p:sp>
      <p:sp>
        <p:nvSpPr>
          <p:cNvPr id="4" name="Slide Number Placeholder 3"/>
          <p:cNvSpPr>
            <a:spLocks noGrp="1"/>
          </p:cNvSpPr>
          <p:nvPr>
            <p:ph type="sldNum" sz="quarter" idx="10"/>
          </p:nvPr>
        </p:nvSpPr>
        <p:spPr/>
        <p:txBody>
          <a:bodyPr/>
          <a:lstStyle/>
          <a:p>
            <a:fld id="{A7666ED7-631A-46AF-B451-227D0A8685A0}" type="slidenum">
              <a:rPr lang="en-US"/>
              <a:t>5</a:t>
            </a:fld>
            <a:endParaRPr lang="en-US"/>
          </a:p>
        </p:txBody>
      </p:sp>
    </p:spTree>
    <p:extLst>
      <p:ext uri="{BB962C8B-B14F-4D97-AF65-F5344CB8AC3E}">
        <p14:creationId xmlns:p14="http://schemas.microsoft.com/office/powerpoint/2010/main" val="2076266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“Communication is key”: Along side the three weekly meetings, we also set up a Facebook group for notifications. This communication channel was used to distribute meeting notes to the team and keep everybody up to date with the most recent modifications. For code collaboration we used the popular version control system </a:t>
            </a:r>
            <a:r>
              <a:rPr lang="en-US" baseline="0" dirty="0" err="1" smtClean="0"/>
              <a:t>Git</a:t>
            </a:r>
            <a:r>
              <a:rPr lang="en-US" baseline="0" dirty="0" smtClean="0"/>
              <a:t>, with a remote repository on </a:t>
            </a:r>
            <a:r>
              <a:rPr lang="en-US" baseline="0" dirty="0" err="1" smtClean="0"/>
              <a:t>Github</a:t>
            </a:r>
            <a:r>
              <a:rPr lang="en-US" baseline="0" dirty="0" smtClean="0"/>
              <a:t>.</a:t>
            </a:r>
          </a:p>
        </p:txBody>
      </p:sp>
      <p:sp>
        <p:nvSpPr>
          <p:cNvPr id="4" name="Slide Number Placeholder 3"/>
          <p:cNvSpPr>
            <a:spLocks noGrp="1"/>
          </p:cNvSpPr>
          <p:nvPr>
            <p:ph type="sldNum" sz="quarter" idx="10"/>
          </p:nvPr>
        </p:nvSpPr>
        <p:spPr/>
        <p:txBody>
          <a:bodyPr/>
          <a:lstStyle/>
          <a:p>
            <a:fld id="{A7666ED7-631A-46AF-B451-227D0A8685A0}" type="slidenum">
              <a:rPr lang="en-US"/>
              <a:t>6</a:t>
            </a:fld>
            <a:endParaRPr lang="en-US"/>
          </a:p>
        </p:txBody>
      </p:sp>
    </p:spTree>
    <p:extLst>
      <p:ext uri="{BB962C8B-B14F-4D97-AF65-F5344CB8AC3E}">
        <p14:creationId xmlns:p14="http://schemas.microsoft.com/office/powerpoint/2010/main" val="3850330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“Flexible task assignment.”: While it was important that team members had sections of the code to call their own, the division of the subsystems was far from set in stone. By discussing the basic concepts of the work being done on each section at the weekly meetings, every member of the team was flexible enough to work on whatever was of high priority that week.</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7</a:t>
            </a:fld>
            <a:endParaRPr lang="en-US"/>
          </a:p>
        </p:txBody>
      </p:sp>
    </p:spTree>
    <p:extLst>
      <p:ext uri="{BB962C8B-B14F-4D97-AF65-F5344CB8AC3E}">
        <p14:creationId xmlns:p14="http://schemas.microsoft.com/office/powerpoint/2010/main" val="345466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move on now and talk a little bit about our</a:t>
            </a:r>
            <a:r>
              <a:rPr lang="en-US" baseline="0" dirty="0" smtClean="0"/>
              <a:t> vision system.</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8</a:t>
            </a:fld>
            <a:endParaRPr lang="en-US"/>
          </a:p>
        </p:txBody>
      </p:sp>
    </p:spTree>
    <p:extLst>
      <p:ext uri="{BB962C8B-B14F-4D97-AF65-F5344CB8AC3E}">
        <p14:creationId xmlns:p14="http://schemas.microsoft.com/office/powerpoint/2010/main" val="364754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line with the team ideology, the</a:t>
            </a:r>
            <a:r>
              <a:rPr lang="en-US" baseline="0" dirty="0" smtClean="0"/>
              <a:t> core vision code is streamlined to work efficiently in this specific environment. By making various assumptions about the pitch setup that we knew to be true, we constructed reliable, maintainable and high performance heuristics for detecting the robots and the ball. The overall idea is to split the task into the four sections of the pitch, at which point you only need to find one robot four times rather than four robots at once. Finding the green plate and then using that information to locate the center of the coloured strip and grey dot allowed us to reliably determine the position and orientation of the robot, at up to 20 frames per second.</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9</a:t>
            </a:fld>
            <a:endParaRPr lang="en-US"/>
          </a:p>
        </p:txBody>
      </p:sp>
    </p:spTree>
    <p:extLst>
      <p:ext uri="{BB962C8B-B14F-4D97-AF65-F5344CB8AC3E}">
        <p14:creationId xmlns:p14="http://schemas.microsoft.com/office/powerpoint/2010/main" val="3274820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4/4/2014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859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8197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721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4/4/2014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361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278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11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4/4/2014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2336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4/4/2014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5823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4/4/2014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1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4/4/2014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637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4/4/2014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19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9771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4/4/2014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501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9123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953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4/4/2014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1722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898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3805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4/4/2014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808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4/4/2014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864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4/4/2014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049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4/4/2014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647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0767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4/4/2014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376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4/4/2014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42755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3804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694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4/4/2014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268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1730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2586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4/4/2014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7719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4/4/2014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264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4/4/2014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103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4/4/2014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3720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4/4/2014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528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4/4/2014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467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4/4/2014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62349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0404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4/4/2014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859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4/4/2014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6153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4/4/2014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290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4/4/2014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204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4/4/2014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510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4/4/2014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5648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4/4/2014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9411188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4/4/2014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734685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4/4/2014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8446824"/>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4/4/2014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151649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19.gif"/></Relationships>
</file>

<file path=ppt/slides/_rels/slide2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21.gif"/></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9.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design-1.png"/>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6158051" y="292960"/>
            <a:ext cx="5194852" cy="6300154"/>
          </a:xfrm>
          <a:prstGeom prst="rect">
            <a:avLst/>
          </a:prstGeom>
        </p:spPr>
      </p:pic>
      <p:sp>
        <p:nvSpPr>
          <p:cNvPr id="2" name="Title 1"/>
          <p:cNvSpPr>
            <a:spLocks noGrp="1"/>
          </p:cNvSpPr>
          <p:nvPr>
            <p:ph type="ctrTitle"/>
          </p:nvPr>
        </p:nvSpPr>
        <p:spPr/>
        <p:txBody>
          <a:bodyPr/>
          <a:lstStyle/>
          <a:p>
            <a:r>
              <a:rPr lang="en-US" b="1" dirty="0">
                <a:ln w="25400">
                  <a:solidFill>
                    <a:schemeClr val="tx1"/>
                  </a:solidFill>
                </a:ln>
              </a:rPr>
              <a:t>Team Nine - Real </a:t>
            </a:r>
            <a:r>
              <a:rPr lang="en-US" b="1" dirty="0" err="1">
                <a:ln w="25400">
                  <a:solidFill>
                    <a:schemeClr val="tx1"/>
                  </a:solidFill>
                </a:ln>
              </a:rPr>
              <a:t>LeJOS</a:t>
            </a:r>
            <a:endParaRPr lang="en-US" b="1" dirty="0">
              <a:ln w="25400">
                <a:solidFill>
                  <a:schemeClr val="tx1"/>
                </a:solidFill>
              </a:ln>
            </a:endParaRPr>
          </a:p>
        </p:txBody>
      </p:sp>
      <p:sp>
        <p:nvSpPr>
          <p:cNvPr id="3" name="Subtitle 2"/>
          <p:cNvSpPr>
            <a:spLocks noGrp="1"/>
          </p:cNvSpPr>
          <p:nvPr>
            <p:ph type="subTitle" idx="1"/>
          </p:nvPr>
        </p:nvSpPr>
        <p:spPr/>
        <p:txBody>
          <a:bodyPr>
            <a:normAutofit fontScale="92500" lnSpcReduction="20000"/>
          </a:bodyPr>
          <a:lstStyle/>
          <a:p>
            <a:r>
              <a:rPr lang="en-US" dirty="0"/>
              <a:t>System Design Project 2013/14</a:t>
            </a:r>
          </a:p>
          <a:p>
            <a:endParaRPr lang="en-US" dirty="0"/>
          </a:p>
          <a:p>
            <a:r>
              <a:rPr lang="en-US" dirty="0"/>
              <a:t>Ross, Daniel, Scott, Shova, Marijonas, Asteris, Peter, Dimitar, Rumyana. </a:t>
            </a:r>
          </a:p>
        </p:txBody>
      </p:sp>
    </p:spTree>
    <p:extLst>
      <p:ext uri="{BB962C8B-B14F-4D97-AF65-F5344CB8AC3E}">
        <p14:creationId xmlns:p14="http://schemas.microsoft.com/office/powerpoint/2010/main" val="34188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a:t>
            </a:r>
            <a:endParaRPr lang="en-US" dirty="0"/>
          </a:p>
        </p:txBody>
      </p:sp>
      <p:sp>
        <p:nvSpPr>
          <p:cNvPr id="4" name="Content Placeholder 3"/>
          <p:cNvSpPr>
            <a:spLocks noGrp="1"/>
          </p:cNvSpPr>
          <p:nvPr>
            <p:ph sz="half" idx="1"/>
          </p:nvPr>
        </p:nvSpPr>
        <p:spPr>
          <a:xfrm>
            <a:off x="676656" y="1998134"/>
            <a:ext cx="3285744" cy="3767328"/>
          </a:xfrm>
        </p:spPr>
        <p:txBody>
          <a:bodyPr/>
          <a:lstStyle/>
          <a:p>
            <a:r>
              <a:rPr lang="en-US" dirty="0" smtClean="0"/>
              <a:t>Streamlined Core Code</a:t>
            </a:r>
          </a:p>
          <a:p>
            <a:endParaRPr lang="en-US" dirty="0"/>
          </a:p>
          <a:p>
            <a:r>
              <a:rPr lang="en-US" sz="2800" b="1" dirty="0" smtClean="0"/>
              <a:t>Vision Accuracy</a:t>
            </a:r>
          </a:p>
          <a:p>
            <a:endParaRPr lang="en-US" dirty="0"/>
          </a:p>
          <a:p>
            <a:r>
              <a:rPr lang="en-US" dirty="0" smtClean="0"/>
              <a:t>User Interface</a:t>
            </a:r>
          </a:p>
        </p:txBody>
      </p:sp>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34441" y="1262063"/>
            <a:ext cx="6651572" cy="4346258"/>
          </a:xfrm>
        </p:spPr>
      </p:pic>
      <p:sp>
        <p:nvSpPr>
          <p:cNvPr id="5" name="TextBox 4"/>
          <p:cNvSpPr txBox="1"/>
          <p:nvPr/>
        </p:nvSpPr>
        <p:spPr>
          <a:xfrm>
            <a:off x="6138029" y="5784859"/>
            <a:ext cx="996811" cy="461665"/>
          </a:xfrm>
          <a:prstGeom prst="rect">
            <a:avLst/>
          </a:prstGeom>
          <a:noFill/>
        </p:spPr>
        <p:txBody>
          <a:bodyPr wrap="none" rtlCol="0">
            <a:spAutoFit/>
          </a:bodyPr>
          <a:lstStyle/>
          <a:p>
            <a:r>
              <a:rPr lang="en-GB" sz="2400" dirty="0" smtClean="0"/>
              <a:t>Before</a:t>
            </a:r>
            <a:endParaRPr lang="en-GB" sz="2400" dirty="0"/>
          </a:p>
        </p:txBody>
      </p:sp>
      <p:sp>
        <p:nvSpPr>
          <p:cNvPr id="7" name="TextBox 6"/>
          <p:cNvSpPr txBox="1"/>
          <p:nvPr/>
        </p:nvSpPr>
        <p:spPr>
          <a:xfrm>
            <a:off x="9429160" y="5784859"/>
            <a:ext cx="805220" cy="461665"/>
          </a:xfrm>
          <a:prstGeom prst="rect">
            <a:avLst/>
          </a:prstGeom>
          <a:noFill/>
        </p:spPr>
        <p:txBody>
          <a:bodyPr wrap="none" rtlCol="0">
            <a:spAutoFit/>
          </a:bodyPr>
          <a:lstStyle/>
          <a:p>
            <a:r>
              <a:rPr lang="en-GB" sz="2400" dirty="0" smtClean="0"/>
              <a:t>After</a:t>
            </a:r>
            <a:endParaRPr lang="en-GB" sz="2400" dirty="0"/>
          </a:p>
        </p:txBody>
      </p:sp>
    </p:spTree>
    <p:extLst>
      <p:ext uri="{BB962C8B-B14F-4D97-AF65-F5344CB8AC3E}">
        <p14:creationId xmlns:p14="http://schemas.microsoft.com/office/powerpoint/2010/main" val="180509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a:t>
            </a:r>
            <a:endParaRPr lang="en-US" dirty="0"/>
          </a:p>
        </p:txBody>
      </p:sp>
      <p:sp>
        <p:nvSpPr>
          <p:cNvPr id="4" name="Content Placeholder 3"/>
          <p:cNvSpPr>
            <a:spLocks noGrp="1"/>
          </p:cNvSpPr>
          <p:nvPr>
            <p:ph sz="half" idx="1"/>
          </p:nvPr>
        </p:nvSpPr>
        <p:spPr>
          <a:xfrm>
            <a:off x="676656" y="1998134"/>
            <a:ext cx="3204464" cy="3767328"/>
          </a:xfrm>
        </p:spPr>
        <p:txBody>
          <a:bodyPr/>
          <a:lstStyle/>
          <a:p>
            <a:r>
              <a:rPr lang="en-US" dirty="0" smtClean="0"/>
              <a:t>Streamlined Core Code</a:t>
            </a:r>
          </a:p>
          <a:p>
            <a:endParaRPr lang="en-US" dirty="0"/>
          </a:p>
          <a:p>
            <a:r>
              <a:rPr lang="en-US" dirty="0" smtClean="0"/>
              <a:t>Vision Accuracy</a:t>
            </a:r>
          </a:p>
          <a:p>
            <a:endParaRPr lang="en-US" dirty="0"/>
          </a:p>
          <a:p>
            <a:r>
              <a:rPr lang="en-US" sz="2800" b="1" dirty="0" smtClean="0"/>
              <a:t>User Interface</a:t>
            </a:r>
          </a:p>
        </p:txBody>
      </p:sp>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22083" y="2298382"/>
            <a:ext cx="7629248" cy="3167698"/>
          </a:xfrm>
        </p:spPr>
      </p:pic>
    </p:spTree>
    <p:extLst>
      <p:ext uri="{BB962C8B-B14F-4D97-AF65-F5344CB8AC3E}">
        <p14:creationId xmlns:p14="http://schemas.microsoft.com/office/powerpoint/2010/main" val="150686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dirty="0" smtClean="0"/>
              <a:t>Robot Design</a:t>
            </a:r>
            <a:endParaRPr lang="en-US" sz="8000" dirty="0"/>
          </a:p>
        </p:txBody>
      </p:sp>
      <p:sp>
        <p:nvSpPr>
          <p:cNvPr id="3" name="Text Placeholder 2"/>
          <p:cNvSpPr>
            <a:spLocks noGrp="1"/>
          </p:cNvSpPr>
          <p:nvPr>
            <p:ph type="subTitle" idx="1"/>
          </p:nvPr>
        </p:nvSpPr>
        <p:spPr/>
        <p:txBody>
          <a:bodyPr/>
          <a:lstStyle/>
          <a:p>
            <a:r>
              <a:rPr lang="en-US" dirty="0" smtClean="0"/>
              <a:t>Daniel Jones</a:t>
            </a:r>
            <a:endParaRPr lang="en-US" dirty="0"/>
          </a:p>
        </p:txBody>
      </p:sp>
    </p:spTree>
    <p:extLst>
      <p:ext uri="{BB962C8B-B14F-4D97-AF65-F5344CB8AC3E}">
        <p14:creationId xmlns:p14="http://schemas.microsoft.com/office/powerpoint/2010/main" val="413032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the Robots</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1889" y="1919415"/>
            <a:ext cx="7722498" cy="4353370"/>
          </a:xfrm>
        </p:spPr>
      </p:pic>
    </p:spTree>
    <p:extLst>
      <p:ext uri="{BB962C8B-B14F-4D97-AF65-F5344CB8AC3E}">
        <p14:creationId xmlns:p14="http://schemas.microsoft.com/office/powerpoint/2010/main" val="199132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67090" y="1546542"/>
            <a:ext cx="8752034" cy="4671378"/>
          </a:xfrm>
        </p:spPr>
      </p:pic>
      <p:sp>
        <p:nvSpPr>
          <p:cNvPr id="2" name="Title 1"/>
          <p:cNvSpPr>
            <a:spLocks noGrp="1"/>
          </p:cNvSpPr>
          <p:nvPr>
            <p:ph type="title"/>
          </p:nvPr>
        </p:nvSpPr>
        <p:spPr/>
        <p:txBody>
          <a:bodyPr/>
          <a:lstStyle/>
          <a:p>
            <a:r>
              <a:rPr lang="en-US" dirty="0" smtClean="0"/>
              <a:t>Designing and Testing</a:t>
            </a:r>
            <a:endParaRPr lang="en-US" dirty="0"/>
          </a:p>
        </p:txBody>
      </p:sp>
      <p:sp>
        <p:nvSpPr>
          <p:cNvPr id="7" name="Content Placeholder 6"/>
          <p:cNvSpPr>
            <a:spLocks noGrp="1"/>
          </p:cNvSpPr>
          <p:nvPr>
            <p:ph sz="half" idx="1"/>
          </p:nvPr>
        </p:nvSpPr>
        <p:spPr/>
        <p:txBody>
          <a:bodyPr/>
          <a:lstStyle/>
          <a:p>
            <a:r>
              <a:rPr lang="en-US" sz="2800" b="1" dirty="0"/>
              <a:t>D</a:t>
            </a:r>
            <a:r>
              <a:rPr lang="en-US" sz="2800" b="1" dirty="0" smtClean="0"/>
              <a:t>esign a lot</a:t>
            </a:r>
          </a:p>
          <a:p>
            <a:endParaRPr lang="en-US" dirty="0"/>
          </a:p>
          <a:p>
            <a:r>
              <a:rPr lang="en-US" dirty="0" smtClean="0"/>
              <a:t>Test even more!</a:t>
            </a:r>
          </a:p>
          <a:p>
            <a:pPr lvl="1"/>
            <a:r>
              <a:rPr lang="en-US" dirty="0" smtClean="0"/>
              <a:t>Hardware Tests</a:t>
            </a:r>
          </a:p>
          <a:p>
            <a:pPr lvl="1"/>
            <a:endParaRPr lang="en-US" dirty="0"/>
          </a:p>
          <a:p>
            <a:pPr lvl="1"/>
            <a:r>
              <a:rPr lang="en-US" dirty="0" smtClean="0"/>
              <a:t>On Pitch Testing</a:t>
            </a:r>
          </a:p>
          <a:p>
            <a:pPr lvl="1"/>
            <a:endParaRPr lang="en-US" dirty="0"/>
          </a:p>
          <a:p>
            <a:pPr lvl="1"/>
            <a:r>
              <a:rPr lang="en-US" dirty="0" smtClean="0"/>
              <a:t>Two-Way Communication</a:t>
            </a:r>
          </a:p>
        </p:txBody>
      </p:sp>
    </p:spTree>
    <p:extLst>
      <p:ext uri="{BB962C8B-B14F-4D97-AF65-F5344CB8AC3E}">
        <p14:creationId xmlns:p14="http://schemas.microsoft.com/office/powerpoint/2010/main" val="229111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and Testing</a:t>
            </a:r>
            <a:endParaRPr lang="en-US" dirty="0"/>
          </a:p>
        </p:txBody>
      </p:sp>
      <p:sp>
        <p:nvSpPr>
          <p:cNvPr id="7" name="Content Placeholder 6"/>
          <p:cNvSpPr>
            <a:spLocks noGrp="1"/>
          </p:cNvSpPr>
          <p:nvPr>
            <p:ph sz="half" idx="1"/>
          </p:nvPr>
        </p:nvSpPr>
        <p:spPr/>
        <p:txBody>
          <a:bodyPr/>
          <a:lstStyle/>
          <a:p>
            <a:r>
              <a:rPr lang="en-US" dirty="0"/>
              <a:t>D</a:t>
            </a:r>
            <a:r>
              <a:rPr lang="en-US" dirty="0" smtClean="0"/>
              <a:t>esign a lot</a:t>
            </a:r>
          </a:p>
          <a:p>
            <a:endParaRPr lang="en-US" dirty="0"/>
          </a:p>
          <a:p>
            <a:r>
              <a:rPr lang="en-US" sz="2800" b="1" dirty="0" smtClean="0"/>
              <a:t>Test even more!</a:t>
            </a:r>
          </a:p>
          <a:p>
            <a:pPr lvl="1"/>
            <a:r>
              <a:rPr lang="en-US" dirty="0" smtClean="0"/>
              <a:t>Hardware Tests</a:t>
            </a:r>
          </a:p>
          <a:p>
            <a:pPr lvl="1"/>
            <a:endParaRPr lang="en-US" dirty="0"/>
          </a:p>
          <a:p>
            <a:pPr lvl="1"/>
            <a:r>
              <a:rPr lang="en-US" dirty="0" smtClean="0"/>
              <a:t>On Pitch Testing</a:t>
            </a:r>
          </a:p>
          <a:p>
            <a:pPr lvl="1"/>
            <a:endParaRPr lang="en-US" dirty="0"/>
          </a:p>
          <a:p>
            <a:pPr lvl="1"/>
            <a:r>
              <a:rPr lang="en-US" dirty="0" smtClean="0"/>
              <a:t>Two-Way Communication</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70360" y="2150046"/>
            <a:ext cx="6145494" cy="3464370"/>
          </a:xfrm>
        </p:spPr>
      </p:pic>
    </p:spTree>
    <p:extLst>
      <p:ext uri="{BB962C8B-B14F-4D97-AF65-F5344CB8AC3E}">
        <p14:creationId xmlns:p14="http://schemas.microsoft.com/office/powerpoint/2010/main" val="349302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Chassis</a:t>
            </a:r>
            <a:endParaRPr lang="en-US" dirty="0"/>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53700" y="815023"/>
            <a:ext cx="4995932" cy="5549202"/>
          </a:xfrm>
        </p:spPr>
      </p:pic>
      <p:sp>
        <p:nvSpPr>
          <p:cNvPr id="5" name="Content Placeholder 4"/>
          <p:cNvSpPr>
            <a:spLocks noGrp="1"/>
          </p:cNvSpPr>
          <p:nvPr>
            <p:ph sz="half" idx="1"/>
          </p:nvPr>
        </p:nvSpPr>
        <p:spPr/>
        <p:txBody>
          <a:bodyPr>
            <a:normAutofit/>
          </a:bodyPr>
          <a:lstStyle/>
          <a:p>
            <a:r>
              <a:rPr lang="en-GB" sz="2800" b="1" dirty="0" smtClean="0"/>
              <a:t>Early Commitment to a Design</a:t>
            </a:r>
          </a:p>
          <a:p>
            <a:endParaRPr lang="en-GB" dirty="0"/>
          </a:p>
          <a:p>
            <a:r>
              <a:rPr lang="en-GB" dirty="0" smtClean="0"/>
              <a:t>Chassis Construction</a:t>
            </a:r>
          </a:p>
          <a:p>
            <a:pPr marL="0" indent="0">
              <a:buNone/>
            </a:pPr>
            <a:endParaRPr lang="en-GB" dirty="0"/>
          </a:p>
          <a:p>
            <a:r>
              <a:rPr lang="en-GB" dirty="0" smtClean="0"/>
              <a:t>Robot Differences</a:t>
            </a:r>
            <a:endParaRPr lang="en-GB" dirty="0"/>
          </a:p>
        </p:txBody>
      </p:sp>
    </p:spTree>
    <p:extLst>
      <p:ext uri="{BB962C8B-B14F-4D97-AF65-F5344CB8AC3E}">
        <p14:creationId xmlns:p14="http://schemas.microsoft.com/office/powerpoint/2010/main" val="368726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Chassis</a:t>
            </a:r>
            <a:endParaRPr lang="en-US" dirty="0"/>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53700" y="815023"/>
            <a:ext cx="4995932" cy="5549202"/>
          </a:xfrm>
        </p:spPr>
      </p:pic>
      <p:sp>
        <p:nvSpPr>
          <p:cNvPr id="5" name="Content Placeholder 4"/>
          <p:cNvSpPr>
            <a:spLocks noGrp="1"/>
          </p:cNvSpPr>
          <p:nvPr>
            <p:ph sz="half" idx="1"/>
          </p:nvPr>
        </p:nvSpPr>
        <p:spPr/>
        <p:txBody>
          <a:bodyPr>
            <a:normAutofit/>
          </a:bodyPr>
          <a:lstStyle/>
          <a:p>
            <a:r>
              <a:rPr lang="en-GB" dirty="0" smtClean="0"/>
              <a:t>Early Commitment to a Design</a:t>
            </a:r>
          </a:p>
          <a:p>
            <a:endParaRPr lang="en-GB" dirty="0"/>
          </a:p>
          <a:p>
            <a:r>
              <a:rPr lang="en-GB" sz="2800" b="1" dirty="0" smtClean="0"/>
              <a:t>Chassis Construction</a:t>
            </a:r>
          </a:p>
          <a:p>
            <a:pPr marL="0" indent="0">
              <a:buNone/>
            </a:pPr>
            <a:endParaRPr lang="en-GB" dirty="0"/>
          </a:p>
          <a:p>
            <a:r>
              <a:rPr lang="en-GB" dirty="0" smtClean="0"/>
              <a:t>Robot Differences</a:t>
            </a:r>
            <a:endParaRPr lang="en-GB" dirty="0"/>
          </a:p>
        </p:txBody>
      </p:sp>
    </p:spTree>
    <p:extLst>
      <p:ext uri="{BB962C8B-B14F-4D97-AF65-F5344CB8AC3E}">
        <p14:creationId xmlns:p14="http://schemas.microsoft.com/office/powerpoint/2010/main" val="7106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Chassis</a:t>
            </a:r>
            <a:endParaRPr lang="en-US" dirty="0"/>
          </a:p>
        </p:txBody>
      </p:sp>
      <p:sp>
        <p:nvSpPr>
          <p:cNvPr id="5" name="Content Placeholder 4"/>
          <p:cNvSpPr>
            <a:spLocks noGrp="1"/>
          </p:cNvSpPr>
          <p:nvPr>
            <p:ph sz="half" idx="1"/>
          </p:nvPr>
        </p:nvSpPr>
        <p:spPr/>
        <p:txBody>
          <a:bodyPr>
            <a:normAutofit/>
          </a:bodyPr>
          <a:lstStyle/>
          <a:p>
            <a:r>
              <a:rPr lang="en-GB" dirty="0" smtClean="0"/>
              <a:t>Early Commitment to a Design</a:t>
            </a:r>
          </a:p>
          <a:p>
            <a:endParaRPr lang="en-GB" dirty="0"/>
          </a:p>
          <a:p>
            <a:r>
              <a:rPr lang="en-GB" dirty="0" smtClean="0"/>
              <a:t>Chassis Construction</a:t>
            </a:r>
          </a:p>
          <a:p>
            <a:pPr marL="0" indent="0">
              <a:buNone/>
            </a:pPr>
            <a:endParaRPr lang="en-GB" dirty="0"/>
          </a:p>
          <a:p>
            <a:r>
              <a:rPr lang="en-GB" sz="2800" b="1" dirty="0" smtClean="0"/>
              <a:t>Robot Differences</a:t>
            </a:r>
            <a:endParaRPr lang="en-GB" sz="2800" b="1"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3350" y="1999000"/>
            <a:ext cx="7056634" cy="3766462"/>
          </a:xfrm>
        </p:spPr>
      </p:pic>
    </p:spTree>
    <p:extLst>
      <p:ext uri="{BB962C8B-B14F-4D97-AF65-F5344CB8AC3E}">
        <p14:creationId xmlns:p14="http://schemas.microsoft.com/office/powerpoint/2010/main" val="262438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Catcher</a:t>
            </a:r>
            <a:endParaRPr lang="en-US" dirty="0"/>
          </a:p>
        </p:txBody>
      </p:sp>
      <p:sp>
        <p:nvSpPr>
          <p:cNvPr id="3" name="Content Placeholder 2"/>
          <p:cNvSpPr>
            <a:spLocks noGrp="1"/>
          </p:cNvSpPr>
          <p:nvPr>
            <p:ph sz="half" idx="1"/>
          </p:nvPr>
        </p:nvSpPr>
        <p:spPr/>
        <p:txBody>
          <a:bodyPr/>
          <a:lstStyle/>
          <a:p>
            <a:pPr marL="0" indent="0">
              <a:buNone/>
            </a:pPr>
            <a:r>
              <a:rPr lang="en-GB" sz="2800" b="1" dirty="0" smtClean="0"/>
              <a:t>Large Operational Area</a:t>
            </a:r>
          </a:p>
          <a:p>
            <a:pPr marL="0" indent="0">
              <a:buNone/>
            </a:pPr>
            <a:endParaRPr lang="en-GB" dirty="0"/>
          </a:p>
          <a:p>
            <a:pPr marL="0" indent="0">
              <a:buNone/>
            </a:pPr>
            <a:r>
              <a:rPr lang="en-GB" dirty="0" smtClean="0"/>
              <a:t>Consistent Ball Positioning</a:t>
            </a:r>
          </a:p>
          <a:p>
            <a:pPr marL="0" indent="0">
              <a:buNone/>
            </a:pPr>
            <a:endParaRPr lang="en-GB" dirty="0"/>
          </a:p>
          <a:p>
            <a:pPr marL="0" indent="0">
              <a:buNone/>
            </a:pPr>
            <a:r>
              <a:rPr lang="en-GB" dirty="0" smtClean="0"/>
              <a:t>Unobstructed Movement</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08547" y="2157731"/>
            <a:ext cx="4953000" cy="2781300"/>
          </a:xfrm>
        </p:spPr>
      </p:pic>
    </p:spTree>
    <p:extLst>
      <p:ext uri="{BB962C8B-B14F-4D97-AF65-F5344CB8AC3E}">
        <p14:creationId xmlns:p14="http://schemas.microsoft.com/office/powerpoint/2010/main" val="4837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sz="half" idx="1"/>
          </p:nvPr>
        </p:nvSpPr>
        <p:spPr/>
        <p:txBody>
          <a:bodyPr>
            <a:normAutofit/>
          </a:bodyPr>
          <a:lstStyle/>
          <a:p>
            <a:r>
              <a:rPr lang="en-US" dirty="0"/>
              <a:t>Team </a:t>
            </a:r>
            <a:r>
              <a:rPr lang="en-US" dirty="0" smtClean="0"/>
              <a:t>Management</a:t>
            </a:r>
          </a:p>
          <a:p>
            <a:endParaRPr lang="en-US" dirty="0"/>
          </a:p>
          <a:p>
            <a:r>
              <a:rPr lang="en-US" dirty="0" smtClean="0"/>
              <a:t>Vision Subsystem</a:t>
            </a:r>
          </a:p>
          <a:p>
            <a:endParaRPr lang="en-US" dirty="0"/>
          </a:p>
          <a:p>
            <a:r>
              <a:rPr lang="en-US" dirty="0" smtClean="0"/>
              <a:t>Robot Design</a:t>
            </a:r>
          </a:p>
          <a:p>
            <a:endParaRPr lang="en-US" dirty="0"/>
          </a:p>
          <a:p>
            <a:r>
              <a:rPr lang="en-US" dirty="0"/>
              <a:t>Strategy Subsystem</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3350" y="1999000"/>
            <a:ext cx="7056634" cy="3766462"/>
          </a:xfrm>
        </p:spPr>
      </p:pic>
    </p:spTree>
    <p:extLst>
      <p:ext uri="{BB962C8B-B14F-4D97-AF65-F5344CB8AC3E}">
        <p14:creationId xmlns:p14="http://schemas.microsoft.com/office/powerpoint/2010/main" val="338805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Catcher</a:t>
            </a:r>
            <a:endParaRPr lang="en-US" dirty="0"/>
          </a:p>
        </p:txBody>
      </p:sp>
      <p:sp>
        <p:nvSpPr>
          <p:cNvPr id="3" name="Content Placeholder 2"/>
          <p:cNvSpPr>
            <a:spLocks noGrp="1"/>
          </p:cNvSpPr>
          <p:nvPr>
            <p:ph sz="half" idx="1"/>
          </p:nvPr>
        </p:nvSpPr>
        <p:spPr/>
        <p:txBody>
          <a:bodyPr/>
          <a:lstStyle/>
          <a:p>
            <a:pPr marL="0" indent="0">
              <a:buNone/>
            </a:pPr>
            <a:r>
              <a:rPr lang="en-GB" dirty="0" smtClean="0"/>
              <a:t>Large Operational Area</a:t>
            </a:r>
          </a:p>
          <a:p>
            <a:pPr marL="0" indent="0">
              <a:buNone/>
            </a:pPr>
            <a:endParaRPr lang="en-GB" dirty="0"/>
          </a:p>
          <a:p>
            <a:pPr marL="0" indent="0">
              <a:buNone/>
            </a:pPr>
            <a:r>
              <a:rPr lang="en-GB" sz="2800" b="1" dirty="0" smtClean="0"/>
              <a:t>Consistent Ball Positioning</a:t>
            </a:r>
          </a:p>
          <a:p>
            <a:pPr marL="0" indent="0">
              <a:buNone/>
            </a:pPr>
            <a:endParaRPr lang="en-GB" dirty="0"/>
          </a:p>
          <a:p>
            <a:pPr marL="0" indent="0">
              <a:buNone/>
            </a:pPr>
            <a:r>
              <a:rPr lang="en-GB" dirty="0" smtClean="0"/>
              <a:t>Unobstructed Movement</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08547" y="2157731"/>
            <a:ext cx="4953000" cy="2781300"/>
          </a:xfrm>
        </p:spPr>
      </p:pic>
    </p:spTree>
    <p:extLst>
      <p:ext uri="{BB962C8B-B14F-4D97-AF65-F5344CB8AC3E}">
        <p14:creationId xmlns:p14="http://schemas.microsoft.com/office/powerpoint/2010/main" val="15002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Catching from the Wall</a:t>
            </a:r>
            <a:endParaRPr lang="en-GB" dirty="0"/>
          </a:p>
        </p:txBody>
      </p:sp>
      <p:sp>
        <p:nvSpPr>
          <p:cNvPr id="3" name="Content Placeholder 2"/>
          <p:cNvSpPr>
            <a:spLocks noGrp="1"/>
          </p:cNvSpPr>
          <p:nvPr>
            <p:ph sz="half" idx="1"/>
          </p:nvPr>
        </p:nvSpPr>
        <p:spPr/>
        <p:txBody>
          <a:bodyPr/>
          <a:lstStyle/>
          <a:p>
            <a:pPr marL="0" indent="0">
              <a:buNone/>
            </a:pPr>
            <a:r>
              <a:rPr lang="en-GB" sz="2800" b="1" dirty="0" smtClean="0"/>
              <a:t>Reliable on Straight </a:t>
            </a:r>
            <a:r>
              <a:rPr lang="en-GB" sz="2800" b="1" dirty="0"/>
              <a:t>E</a:t>
            </a:r>
            <a:r>
              <a:rPr lang="en-GB" sz="2800" b="1" dirty="0" smtClean="0"/>
              <a:t>dges</a:t>
            </a:r>
          </a:p>
          <a:p>
            <a:pPr lvl="1"/>
            <a:r>
              <a:rPr lang="en-GB" dirty="0" smtClean="0"/>
              <a:t>Fails on corners…</a:t>
            </a:r>
          </a:p>
          <a:p>
            <a:pPr marL="0" indent="0">
              <a:buNone/>
            </a:pPr>
            <a:endParaRPr lang="en-GB" dirty="0" smtClean="0"/>
          </a:p>
          <a:p>
            <a:pPr marL="0" indent="0">
              <a:buNone/>
            </a:pPr>
            <a:r>
              <a:rPr lang="en-GB" dirty="0" smtClean="0"/>
              <a:t>Use Attachments</a:t>
            </a:r>
            <a:endParaRPr lang="en-GB"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142806" y="2454379"/>
            <a:ext cx="3272727" cy="3272727"/>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157" y="2454379"/>
            <a:ext cx="3272727" cy="3272727"/>
          </a:xfrm>
          <a:prstGeom prst="rect">
            <a:avLst/>
          </a:prstGeom>
        </p:spPr>
      </p:pic>
    </p:spTree>
    <p:extLst>
      <p:ext uri="{BB962C8B-B14F-4D97-AF65-F5344CB8AC3E}">
        <p14:creationId xmlns:p14="http://schemas.microsoft.com/office/powerpoint/2010/main" val="94927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Catching from the Wall</a:t>
            </a:r>
            <a:endParaRPr lang="en-GB" dirty="0"/>
          </a:p>
        </p:txBody>
      </p:sp>
      <p:sp>
        <p:nvSpPr>
          <p:cNvPr id="3" name="Content Placeholder 2"/>
          <p:cNvSpPr>
            <a:spLocks noGrp="1"/>
          </p:cNvSpPr>
          <p:nvPr>
            <p:ph sz="half" idx="1"/>
          </p:nvPr>
        </p:nvSpPr>
        <p:spPr/>
        <p:txBody>
          <a:bodyPr/>
          <a:lstStyle/>
          <a:p>
            <a:pPr marL="0" indent="0">
              <a:buNone/>
            </a:pPr>
            <a:r>
              <a:rPr lang="en-GB" dirty="0" smtClean="0"/>
              <a:t>Reliable on Straight </a:t>
            </a:r>
            <a:r>
              <a:rPr lang="en-GB" dirty="0"/>
              <a:t>E</a:t>
            </a:r>
            <a:r>
              <a:rPr lang="en-GB" dirty="0" smtClean="0"/>
              <a:t>dges</a:t>
            </a:r>
          </a:p>
          <a:p>
            <a:pPr lvl="1"/>
            <a:r>
              <a:rPr lang="en-GB" dirty="0" smtClean="0"/>
              <a:t>Fails on corners…</a:t>
            </a:r>
          </a:p>
          <a:p>
            <a:pPr marL="0" indent="0">
              <a:buNone/>
            </a:pPr>
            <a:endParaRPr lang="en-GB" dirty="0" smtClean="0"/>
          </a:p>
          <a:p>
            <a:pPr marL="0" indent="0">
              <a:buNone/>
            </a:pPr>
            <a:r>
              <a:rPr lang="en-GB" sz="2800" b="1" dirty="0" smtClean="0"/>
              <a:t>Use Attachments</a:t>
            </a:r>
            <a:endParaRPr lang="en-GB" sz="2800" b="1"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4797" y="1999000"/>
            <a:ext cx="4256620" cy="3766462"/>
          </a:xfrm>
        </p:spPr>
      </p:pic>
    </p:spTree>
    <p:extLst>
      <p:ext uri="{BB962C8B-B14F-4D97-AF65-F5344CB8AC3E}">
        <p14:creationId xmlns:p14="http://schemas.microsoft.com/office/powerpoint/2010/main" val="293585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Kicker</a:t>
            </a:r>
            <a:endParaRPr lang="en-GB" dirty="0"/>
          </a:p>
        </p:txBody>
      </p:sp>
      <p:sp>
        <p:nvSpPr>
          <p:cNvPr id="3" name="Content Placeholder 2"/>
          <p:cNvSpPr>
            <a:spLocks noGrp="1"/>
          </p:cNvSpPr>
          <p:nvPr>
            <p:ph sz="half" idx="1"/>
          </p:nvPr>
        </p:nvSpPr>
        <p:spPr/>
        <p:txBody>
          <a:bodyPr/>
          <a:lstStyle/>
          <a:p>
            <a:r>
              <a:rPr lang="en-GB" sz="2800" b="1" dirty="0" smtClean="0"/>
              <a:t>Strong, Accurate, and Reliable</a:t>
            </a:r>
          </a:p>
          <a:p>
            <a:pPr lvl="1"/>
            <a:r>
              <a:rPr lang="en-GB" dirty="0"/>
              <a:t>Contact Zone Designed to Prevent </a:t>
            </a:r>
            <a:r>
              <a:rPr lang="en-GB" dirty="0" smtClean="0"/>
              <a:t>Chipping</a:t>
            </a:r>
          </a:p>
          <a:p>
            <a:pPr marL="0" indent="0">
              <a:buNone/>
            </a:pPr>
            <a:endParaRPr lang="en-GB" dirty="0"/>
          </a:p>
          <a:p>
            <a:r>
              <a:rPr lang="en-GB" dirty="0" smtClean="0"/>
              <a:t>Part of the Catcher, so a Single Moving Part on a Single Motor</a:t>
            </a:r>
            <a:endParaRPr lang="en-GB"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08547" y="2157731"/>
            <a:ext cx="4953000" cy="2781300"/>
          </a:xfrm>
        </p:spPr>
      </p:pic>
    </p:spTree>
    <p:extLst>
      <p:ext uri="{BB962C8B-B14F-4D97-AF65-F5344CB8AC3E}">
        <p14:creationId xmlns:p14="http://schemas.microsoft.com/office/powerpoint/2010/main" val="349055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Kicker</a:t>
            </a:r>
            <a:endParaRPr lang="en-GB" dirty="0"/>
          </a:p>
        </p:txBody>
      </p:sp>
      <p:sp>
        <p:nvSpPr>
          <p:cNvPr id="3" name="Content Placeholder 2"/>
          <p:cNvSpPr>
            <a:spLocks noGrp="1"/>
          </p:cNvSpPr>
          <p:nvPr>
            <p:ph sz="half" idx="1"/>
          </p:nvPr>
        </p:nvSpPr>
        <p:spPr/>
        <p:txBody>
          <a:bodyPr/>
          <a:lstStyle/>
          <a:p>
            <a:r>
              <a:rPr lang="en-GB" dirty="0" smtClean="0"/>
              <a:t>Strong, Accurate, and Reliable</a:t>
            </a:r>
          </a:p>
          <a:p>
            <a:pPr lvl="1"/>
            <a:r>
              <a:rPr lang="en-GB" dirty="0"/>
              <a:t>Contact Zone Designed to Prevent </a:t>
            </a:r>
            <a:r>
              <a:rPr lang="en-GB" dirty="0" smtClean="0"/>
              <a:t>Chipping</a:t>
            </a:r>
          </a:p>
          <a:p>
            <a:pPr marL="0" indent="0">
              <a:buNone/>
            </a:pPr>
            <a:endParaRPr lang="en-GB" dirty="0"/>
          </a:p>
          <a:p>
            <a:r>
              <a:rPr lang="en-GB" sz="2800" b="1" dirty="0" smtClean="0"/>
              <a:t>Part of the Catcher, so a Single Moving Part on a Single Motor</a:t>
            </a:r>
            <a:endParaRPr lang="en-GB" sz="2800" b="1"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08547" y="2157731"/>
            <a:ext cx="4953000" cy="2781300"/>
          </a:xfrm>
        </p:spPr>
      </p:pic>
    </p:spTree>
    <p:extLst>
      <p:ext uri="{BB962C8B-B14F-4D97-AF65-F5344CB8AC3E}">
        <p14:creationId xmlns:p14="http://schemas.microsoft.com/office/powerpoint/2010/main" val="350914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Strategy Subsystem</a:t>
            </a:r>
            <a:endParaRPr lang="en-US" dirty="0"/>
          </a:p>
        </p:txBody>
      </p:sp>
      <p:sp>
        <p:nvSpPr>
          <p:cNvPr id="3" name="Subtitle 2"/>
          <p:cNvSpPr>
            <a:spLocks noGrp="1"/>
          </p:cNvSpPr>
          <p:nvPr>
            <p:ph type="subTitle" idx="1"/>
          </p:nvPr>
        </p:nvSpPr>
        <p:spPr/>
        <p:txBody>
          <a:bodyPr/>
          <a:lstStyle/>
          <a:p>
            <a:r>
              <a:rPr lang="en-US" dirty="0" err="1" smtClean="0"/>
              <a:t>Asteris</a:t>
            </a:r>
            <a:r>
              <a:rPr lang="en-US" dirty="0" smtClean="0"/>
              <a:t> </a:t>
            </a:r>
            <a:r>
              <a:rPr lang="en-US" dirty="0" err="1" smtClean="0"/>
              <a:t>Stagkos</a:t>
            </a:r>
            <a:r>
              <a:rPr lang="en-US" dirty="0" smtClean="0"/>
              <a:t> Bell</a:t>
            </a:r>
            <a:endParaRPr lang="en-US" dirty="0"/>
          </a:p>
        </p:txBody>
      </p:sp>
    </p:spTree>
    <p:extLst>
      <p:ext uri="{BB962C8B-B14F-4D97-AF65-F5344CB8AC3E}">
        <p14:creationId xmlns:p14="http://schemas.microsoft.com/office/powerpoint/2010/main" val="362816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 Overview</a:t>
            </a:r>
            <a:endParaRPr lang="en-US" dirty="0"/>
          </a:p>
        </p:txBody>
      </p:sp>
      <p:sp>
        <p:nvSpPr>
          <p:cNvPr id="3" name="Content Placeholder 2"/>
          <p:cNvSpPr>
            <a:spLocks noGrp="1"/>
          </p:cNvSpPr>
          <p:nvPr>
            <p:ph sz="half" idx="1"/>
          </p:nvPr>
        </p:nvSpPr>
        <p:spPr/>
        <p:txBody>
          <a:bodyPr/>
          <a:lstStyle/>
          <a:p>
            <a:r>
              <a:rPr lang="en-US" dirty="0" smtClean="0"/>
              <a:t>General Strategy</a:t>
            </a:r>
          </a:p>
          <a:p>
            <a:endParaRPr lang="en-US" dirty="0"/>
          </a:p>
          <a:p>
            <a:r>
              <a:rPr lang="en-US" dirty="0" smtClean="0"/>
              <a:t>Strategy Selector</a:t>
            </a:r>
            <a:endParaRPr lang="en-US" dirty="0"/>
          </a:p>
        </p:txBody>
      </p:sp>
      <p:grpSp>
        <p:nvGrpSpPr>
          <p:cNvPr id="12" name="Group 11"/>
          <p:cNvGrpSpPr/>
          <p:nvPr/>
        </p:nvGrpSpPr>
        <p:grpSpPr>
          <a:xfrm>
            <a:off x="5617616" y="1298448"/>
            <a:ext cx="4492451" cy="5034962"/>
            <a:chOff x="6506160" y="2048336"/>
            <a:chExt cx="3154274" cy="3535185"/>
          </a:xfrm>
        </p:grpSpPr>
        <p:sp>
          <p:nvSpPr>
            <p:cNvPr id="4" name="Rounded Rectangle 3"/>
            <p:cNvSpPr/>
            <p:nvPr/>
          </p:nvSpPr>
          <p:spPr>
            <a:xfrm>
              <a:off x="6792912" y="2048336"/>
              <a:ext cx="2580770" cy="932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Vision Subsystem</a:t>
              </a:r>
              <a:endParaRPr lang="en-GB" sz="2800" dirty="0"/>
            </a:p>
          </p:txBody>
        </p:sp>
        <p:sp>
          <p:nvSpPr>
            <p:cNvPr id="7" name="Rounded Rectangle 6"/>
            <p:cNvSpPr/>
            <p:nvPr/>
          </p:nvSpPr>
          <p:spPr>
            <a:xfrm>
              <a:off x="7201659" y="3374954"/>
              <a:ext cx="1763273" cy="881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World State</a:t>
              </a:r>
              <a:endParaRPr lang="en-GB" sz="2800" dirty="0"/>
            </a:p>
          </p:txBody>
        </p:sp>
        <p:sp>
          <p:nvSpPr>
            <p:cNvPr id="8" name="Rounded Rectangle 7"/>
            <p:cNvSpPr/>
            <p:nvPr/>
          </p:nvSpPr>
          <p:spPr>
            <a:xfrm>
              <a:off x="6506160" y="4651246"/>
              <a:ext cx="3154274" cy="932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Strategy Subsystem</a:t>
              </a:r>
              <a:endParaRPr lang="en-GB" sz="2800" dirty="0"/>
            </a:p>
          </p:txBody>
        </p:sp>
        <p:cxnSp>
          <p:nvCxnSpPr>
            <p:cNvPr id="9" name="Straight Arrow Connector 8"/>
            <p:cNvCxnSpPr>
              <a:stCxn id="4" idx="2"/>
              <a:endCxn id="7" idx="0"/>
            </p:cNvCxnSpPr>
            <p:nvPr/>
          </p:nvCxnSpPr>
          <p:spPr>
            <a:xfrm flipH="1">
              <a:off x="8083296" y="2980611"/>
              <a:ext cx="1" cy="394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a:endCxn id="8" idx="0"/>
            </p:cNvCxnSpPr>
            <p:nvPr/>
          </p:nvCxnSpPr>
          <p:spPr>
            <a:xfrm>
              <a:off x="8083295" y="4256903"/>
              <a:ext cx="1" cy="394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7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Attacker Robot</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79769" y="809594"/>
            <a:ext cx="4150230" cy="2330514"/>
          </a:xfrm>
        </p:spPr>
      </p:pic>
      <p:sp>
        <p:nvSpPr>
          <p:cNvPr id="4" name="Content Placeholder 3"/>
          <p:cNvSpPr>
            <a:spLocks noGrp="1"/>
          </p:cNvSpPr>
          <p:nvPr>
            <p:ph sz="half" idx="1"/>
          </p:nvPr>
        </p:nvSpPr>
        <p:spPr/>
        <p:txBody>
          <a:bodyPr/>
          <a:lstStyle/>
          <a:p>
            <a:r>
              <a:rPr lang="en-GB" dirty="0" smtClean="0"/>
              <a:t>Attacking Strategy</a:t>
            </a:r>
          </a:p>
          <a:p>
            <a:endParaRPr lang="en-GB" dirty="0"/>
          </a:p>
          <a:p>
            <a:r>
              <a:rPr lang="en-GB" dirty="0" smtClean="0"/>
              <a:t>Marking Strategy</a:t>
            </a:r>
          </a:p>
          <a:p>
            <a:endParaRPr lang="en-GB" dirty="0"/>
          </a:p>
          <a:p>
            <a:r>
              <a:rPr lang="en-GB" dirty="0" smtClean="0"/>
              <a:t>Passing Strategy</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495" y="3638044"/>
            <a:ext cx="4150232" cy="2561628"/>
          </a:xfrm>
          <a:prstGeom prst="rect">
            <a:avLst/>
          </a:prstGeom>
        </p:spPr>
      </p:pic>
      <p:sp>
        <p:nvSpPr>
          <p:cNvPr id="3" name="TextBox 2"/>
          <p:cNvSpPr txBox="1"/>
          <p:nvPr/>
        </p:nvSpPr>
        <p:spPr>
          <a:xfrm>
            <a:off x="8834068" y="3140108"/>
            <a:ext cx="1041632" cy="369332"/>
          </a:xfrm>
          <a:prstGeom prst="rect">
            <a:avLst/>
          </a:prstGeom>
          <a:noFill/>
        </p:spPr>
        <p:txBody>
          <a:bodyPr wrap="none" rtlCol="0">
            <a:spAutoFit/>
          </a:bodyPr>
          <a:lstStyle/>
          <a:p>
            <a:r>
              <a:rPr lang="en-GB" dirty="0" smtClean="0"/>
              <a:t>Attacking</a:t>
            </a:r>
            <a:endParaRPr lang="en-GB" dirty="0"/>
          </a:p>
        </p:txBody>
      </p:sp>
      <p:sp>
        <p:nvSpPr>
          <p:cNvPr id="7" name="TextBox 6"/>
          <p:cNvSpPr txBox="1"/>
          <p:nvPr/>
        </p:nvSpPr>
        <p:spPr>
          <a:xfrm>
            <a:off x="5522795" y="6199672"/>
            <a:ext cx="950901" cy="369332"/>
          </a:xfrm>
          <a:prstGeom prst="rect">
            <a:avLst/>
          </a:prstGeom>
          <a:noFill/>
        </p:spPr>
        <p:txBody>
          <a:bodyPr wrap="none" rtlCol="0">
            <a:spAutoFit/>
          </a:bodyPr>
          <a:lstStyle/>
          <a:p>
            <a:r>
              <a:rPr lang="en-GB" dirty="0" smtClean="0"/>
              <a:t>Marking</a:t>
            </a:r>
          </a:p>
        </p:txBody>
      </p:sp>
    </p:spTree>
    <p:extLst>
      <p:ext uri="{BB962C8B-B14F-4D97-AF65-F5344CB8AC3E}">
        <p14:creationId xmlns:p14="http://schemas.microsoft.com/office/powerpoint/2010/main" val="363348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Defender Robot</a:t>
            </a:r>
            <a:endParaRPr lang="en-US" dirty="0"/>
          </a:p>
        </p:txBody>
      </p:sp>
      <p:sp>
        <p:nvSpPr>
          <p:cNvPr id="5" name="Content Placeholder 4"/>
          <p:cNvSpPr>
            <a:spLocks noGrp="1"/>
          </p:cNvSpPr>
          <p:nvPr>
            <p:ph sz="half" idx="1"/>
          </p:nvPr>
        </p:nvSpPr>
        <p:spPr/>
        <p:txBody>
          <a:bodyPr/>
          <a:lstStyle/>
          <a:p>
            <a:r>
              <a:rPr lang="en-GB" dirty="0" smtClean="0"/>
              <a:t>Defender Strategy</a:t>
            </a:r>
          </a:p>
          <a:p>
            <a:endParaRPr lang="en-GB" dirty="0"/>
          </a:p>
          <a:p>
            <a:r>
              <a:rPr lang="en-GB" dirty="0" smtClean="0"/>
              <a:t>Interceptor Strategy</a:t>
            </a:r>
          </a:p>
          <a:p>
            <a:endParaRPr lang="en-GB" dirty="0"/>
          </a:p>
          <a:p>
            <a:r>
              <a:rPr lang="en-GB" dirty="0" smtClean="0"/>
              <a:t>Passing Strategy</a:t>
            </a:r>
            <a:endParaRPr lang="en-GB" dirty="0"/>
          </a:p>
        </p:txBody>
      </p:sp>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064749" y="3958930"/>
            <a:ext cx="3957724" cy="2222414"/>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578" y="517540"/>
            <a:ext cx="2986766" cy="2914622"/>
          </a:xfrm>
          <a:prstGeom prst="rect">
            <a:avLst/>
          </a:prstGeom>
        </p:spPr>
      </p:pic>
      <p:sp>
        <p:nvSpPr>
          <p:cNvPr id="7" name="TextBox 6"/>
          <p:cNvSpPr txBox="1"/>
          <p:nvPr/>
        </p:nvSpPr>
        <p:spPr>
          <a:xfrm>
            <a:off x="8693620" y="3432162"/>
            <a:ext cx="1132682" cy="369332"/>
          </a:xfrm>
          <a:prstGeom prst="rect">
            <a:avLst/>
          </a:prstGeom>
          <a:noFill/>
        </p:spPr>
        <p:txBody>
          <a:bodyPr wrap="none" rtlCol="0">
            <a:spAutoFit/>
          </a:bodyPr>
          <a:lstStyle/>
          <a:p>
            <a:r>
              <a:rPr lang="en-GB" dirty="0" smtClean="0"/>
              <a:t>Defending</a:t>
            </a:r>
            <a:endParaRPr lang="en-GB" dirty="0"/>
          </a:p>
        </p:txBody>
      </p:sp>
      <p:sp>
        <p:nvSpPr>
          <p:cNvPr id="8" name="TextBox 7"/>
          <p:cNvSpPr txBox="1"/>
          <p:nvPr/>
        </p:nvSpPr>
        <p:spPr>
          <a:xfrm>
            <a:off x="5610768" y="6181344"/>
            <a:ext cx="865686" cy="369332"/>
          </a:xfrm>
          <a:prstGeom prst="rect">
            <a:avLst/>
          </a:prstGeom>
          <a:noFill/>
        </p:spPr>
        <p:txBody>
          <a:bodyPr wrap="none" rtlCol="0">
            <a:spAutoFit/>
          </a:bodyPr>
          <a:lstStyle/>
          <a:p>
            <a:r>
              <a:rPr lang="en-GB" dirty="0" smtClean="0"/>
              <a:t>Passing</a:t>
            </a:r>
          </a:p>
        </p:txBody>
      </p:sp>
    </p:spTree>
    <p:extLst>
      <p:ext uri="{BB962C8B-B14F-4D97-AF65-F5344CB8AC3E}">
        <p14:creationId xmlns:p14="http://schemas.microsoft.com/office/powerpoint/2010/main" val="59080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Strategies</a:t>
            </a:r>
            <a:endParaRPr lang="en-US" dirty="0"/>
          </a:p>
        </p:txBody>
      </p:sp>
      <p:sp>
        <p:nvSpPr>
          <p:cNvPr id="5" name="Content Placeholder 4"/>
          <p:cNvSpPr>
            <a:spLocks noGrp="1"/>
          </p:cNvSpPr>
          <p:nvPr>
            <p:ph sz="half" idx="1"/>
          </p:nvPr>
        </p:nvSpPr>
        <p:spPr/>
        <p:txBody>
          <a:bodyPr/>
          <a:lstStyle/>
          <a:p>
            <a:r>
              <a:rPr lang="en-GB" dirty="0" smtClean="0"/>
              <a:t>Bounce Shots</a:t>
            </a:r>
          </a:p>
          <a:p>
            <a:endParaRPr lang="en-GB" dirty="0"/>
          </a:p>
          <a:p>
            <a:r>
              <a:rPr lang="en-GB" dirty="0" smtClean="0"/>
              <a:t>Clutch Catching</a:t>
            </a:r>
          </a:p>
          <a:p>
            <a:endParaRPr lang="en-GB" dirty="0"/>
          </a:p>
          <a:p>
            <a:r>
              <a:rPr lang="en-GB" dirty="0" smtClean="0"/>
              <a:t>Smart Reset</a:t>
            </a:r>
          </a:p>
          <a:p>
            <a:endParaRPr lang="en-GB" dirty="0"/>
          </a:p>
          <a:p>
            <a:r>
              <a:rPr lang="en-GB" dirty="0" smtClean="0"/>
              <a:t>Arc Motion</a:t>
            </a:r>
            <a:endParaRPr lang="en-GB" dirty="0"/>
          </a:p>
        </p:txBody>
      </p:sp>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624645" y="3698918"/>
            <a:ext cx="3469766" cy="2507850"/>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539" y="1186647"/>
            <a:ext cx="3716278" cy="3004428"/>
          </a:xfrm>
          <a:prstGeom prst="rect">
            <a:avLst/>
          </a:prstGeom>
        </p:spPr>
      </p:pic>
      <p:sp>
        <p:nvSpPr>
          <p:cNvPr id="6" name="TextBox 5"/>
          <p:cNvSpPr txBox="1"/>
          <p:nvPr/>
        </p:nvSpPr>
        <p:spPr>
          <a:xfrm>
            <a:off x="8430532" y="4191075"/>
            <a:ext cx="1624291" cy="369332"/>
          </a:xfrm>
          <a:prstGeom prst="rect">
            <a:avLst/>
          </a:prstGeom>
          <a:noFill/>
        </p:spPr>
        <p:txBody>
          <a:bodyPr wrap="none" rtlCol="0">
            <a:spAutoFit/>
          </a:bodyPr>
          <a:lstStyle/>
          <a:p>
            <a:r>
              <a:rPr lang="en-GB" dirty="0" smtClean="0"/>
              <a:t>Clutch Catching</a:t>
            </a:r>
            <a:endParaRPr lang="en-GB" dirty="0"/>
          </a:p>
        </p:txBody>
      </p:sp>
      <p:sp>
        <p:nvSpPr>
          <p:cNvPr id="7" name="TextBox 6"/>
          <p:cNvSpPr txBox="1"/>
          <p:nvPr/>
        </p:nvSpPr>
        <p:spPr>
          <a:xfrm>
            <a:off x="4682900" y="6206768"/>
            <a:ext cx="1353256" cy="369332"/>
          </a:xfrm>
          <a:prstGeom prst="rect">
            <a:avLst/>
          </a:prstGeom>
          <a:noFill/>
        </p:spPr>
        <p:txBody>
          <a:bodyPr wrap="none" rtlCol="0">
            <a:spAutoFit/>
          </a:bodyPr>
          <a:lstStyle/>
          <a:p>
            <a:r>
              <a:rPr lang="en-GB" dirty="0" smtClean="0"/>
              <a:t>Bounce Shot</a:t>
            </a:r>
            <a:endParaRPr lang="en-GB" dirty="0"/>
          </a:p>
        </p:txBody>
      </p:sp>
    </p:spTree>
    <p:extLst>
      <p:ext uri="{BB962C8B-B14F-4D97-AF65-F5344CB8AC3E}">
        <p14:creationId xmlns:p14="http://schemas.microsoft.com/office/powerpoint/2010/main" val="86289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Management</a:t>
            </a:r>
            <a:endParaRPr lang="en-US" dirty="0"/>
          </a:p>
        </p:txBody>
      </p:sp>
      <p:sp>
        <p:nvSpPr>
          <p:cNvPr id="3" name="Content Placeholder 2"/>
          <p:cNvSpPr>
            <a:spLocks noGrp="1"/>
          </p:cNvSpPr>
          <p:nvPr>
            <p:ph sz="half" idx="1"/>
          </p:nvPr>
        </p:nvSpPr>
        <p:spPr>
          <a:xfrm>
            <a:off x="676656" y="1998134"/>
            <a:ext cx="5327904" cy="3767328"/>
          </a:xfrm>
        </p:spPr>
        <p:txBody>
          <a:bodyPr>
            <a:normAutofit lnSpcReduction="10000"/>
          </a:bodyPr>
          <a:lstStyle/>
          <a:p>
            <a:r>
              <a:rPr lang="en-US" dirty="0"/>
              <a:t>Keep it </a:t>
            </a:r>
            <a:r>
              <a:rPr lang="en-US" dirty="0" smtClean="0"/>
              <a:t>simple</a:t>
            </a:r>
            <a:r>
              <a:rPr lang="en-US" dirty="0"/>
              <a:t> </a:t>
            </a:r>
            <a:r>
              <a:rPr lang="en-US" dirty="0" smtClean="0"/>
              <a:t>and reliable.</a:t>
            </a:r>
          </a:p>
          <a:p>
            <a:endParaRPr lang="en-US" dirty="0"/>
          </a:p>
          <a:p>
            <a:pPr lvl="1"/>
            <a:r>
              <a:rPr lang="en-US" sz="2400" b="1" smtClean="0"/>
              <a:t>Agile Development </a:t>
            </a:r>
            <a:r>
              <a:rPr lang="en-US" sz="2400" b="1" dirty="0" smtClean="0"/>
              <a:t>Process</a:t>
            </a:r>
          </a:p>
          <a:p>
            <a:pPr lvl="1"/>
            <a:endParaRPr lang="en-US" dirty="0"/>
          </a:p>
          <a:p>
            <a:pPr lvl="1"/>
            <a:r>
              <a:rPr lang="en-US" dirty="0"/>
              <a:t>Focus on </a:t>
            </a:r>
            <a:r>
              <a:rPr lang="en-US" dirty="0" smtClean="0"/>
              <a:t>reliability</a:t>
            </a:r>
            <a:endParaRPr lang="en-US" dirty="0"/>
          </a:p>
          <a:p>
            <a:pPr lvl="1"/>
            <a:endParaRPr lang="en-US" dirty="0"/>
          </a:p>
          <a:p>
            <a:pPr lvl="1"/>
            <a:r>
              <a:rPr lang="en-US" dirty="0"/>
              <a:t>Everybody </a:t>
            </a:r>
            <a:r>
              <a:rPr lang="en-US" dirty="0" smtClean="0"/>
              <a:t>contributes</a:t>
            </a:r>
            <a:endParaRPr lang="en-US" dirty="0"/>
          </a:p>
          <a:p>
            <a:pPr lvl="1"/>
            <a:endParaRPr lang="en-US" dirty="0"/>
          </a:p>
          <a:p>
            <a:pPr lvl="1"/>
            <a:r>
              <a:rPr lang="en-US" dirty="0"/>
              <a:t>Communication is </a:t>
            </a:r>
            <a:r>
              <a:rPr lang="en-US" dirty="0" smtClean="0"/>
              <a:t>key</a:t>
            </a:r>
            <a:endParaRPr lang="en-US" dirty="0"/>
          </a:p>
          <a:p>
            <a:pPr lvl="1"/>
            <a:endParaRPr lang="en-US" dirty="0"/>
          </a:p>
          <a:p>
            <a:pPr lvl="1"/>
            <a:r>
              <a:rPr lang="en-US" dirty="0"/>
              <a:t>Flexible task </a:t>
            </a:r>
            <a:r>
              <a:rPr lang="en-US" dirty="0" smtClean="0"/>
              <a:t>assignment</a:t>
            </a: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0703" y="1652421"/>
            <a:ext cx="3684806" cy="4459622"/>
          </a:xfrm>
        </p:spPr>
      </p:pic>
    </p:spTree>
    <p:extLst>
      <p:ext uri="{BB962C8B-B14F-4D97-AF65-F5344CB8AC3E}">
        <p14:creationId xmlns:p14="http://schemas.microsoft.com/office/powerpoint/2010/main" val="417252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design-1.png"/>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6158051" y="292960"/>
            <a:ext cx="5194852" cy="6300154"/>
          </a:xfrm>
          <a:prstGeom prst="rect">
            <a:avLst/>
          </a:prstGeom>
        </p:spPr>
      </p:pic>
      <p:sp>
        <p:nvSpPr>
          <p:cNvPr id="2" name="Title 1"/>
          <p:cNvSpPr>
            <a:spLocks noGrp="1"/>
          </p:cNvSpPr>
          <p:nvPr>
            <p:ph type="ctrTitle"/>
          </p:nvPr>
        </p:nvSpPr>
        <p:spPr/>
        <p:txBody>
          <a:bodyPr/>
          <a:lstStyle/>
          <a:p>
            <a:r>
              <a:rPr lang="en-US" dirty="0" smtClean="0"/>
              <a:t>Any Questions?</a:t>
            </a:r>
            <a:endParaRPr lang="en-US" dirty="0"/>
          </a:p>
        </p:txBody>
      </p:sp>
      <p:sp>
        <p:nvSpPr>
          <p:cNvPr id="3" name="Subtitle 2"/>
          <p:cNvSpPr>
            <a:spLocks noGrp="1"/>
          </p:cNvSpPr>
          <p:nvPr>
            <p:ph type="subTitle" idx="1"/>
          </p:nvPr>
        </p:nvSpPr>
        <p:spPr/>
        <p:txBody>
          <a:bodyPr/>
          <a:lstStyle/>
          <a:p>
            <a:r>
              <a:rPr lang="en-US" dirty="0" smtClean="0"/>
              <a:t>Thanks for listening!</a:t>
            </a:r>
            <a:endParaRPr lang="en-US" dirty="0"/>
          </a:p>
        </p:txBody>
      </p:sp>
    </p:spTree>
    <p:extLst>
      <p:ext uri="{BB962C8B-B14F-4D97-AF65-F5344CB8AC3E}">
        <p14:creationId xmlns:p14="http://schemas.microsoft.com/office/powerpoint/2010/main" val="42167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Management</a:t>
            </a:r>
            <a:endParaRPr lang="en-US" dirty="0"/>
          </a:p>
        </p:txBody>
      </p:sp>
      <p:sp>
        <p:nvSpPr>
          <p:cNvPr id="3" name="Content Placeholder 2"/>
          <p:cNvSpPr>
            <a:spLocks noGrp="1"/>
          </p:cNvSpPr>
          <p:nvPr>
            <p:ph sz="half" idx="1"/>
          </p:nvPr>
        </p:nvSpPr>
        <p:spPr>
          <a:xfrm>
            <a:off x="676656" y="1998134"/>
            <a:ext cx="5327904" cy="3767328"/>
          </a:xfrm>
        </p:spPr>
        <p:txBody>
          <a:bodyPr>
            <a:normAutofit lnSpcReduction="10000"/>
          </a:bodyPr>
          <a:lstStyle/>
          <a:p>
            <a:r>
              <a:rPr lang="en-US" dirty="0"/>
              <a:t>Keep it simple and reliable.</a:t>
            </a:r>
          </a:p>
          <a:p>
            <a:endParaRPr lang="en-US" dirty="0"/>
          </a:p>
          <a:p>
            <a:pPr lvl="1"/>
            <a:r>
              <a:rPr lang="en-US" dirty="0" smtClean="0"/>
              <a:t>Agile Development Process</a:t>
            </a:r>
            <a:endParaRPr lang="en-US" dirty="0"/>
          </a:p>
          <a:p>
            <a:pPr lvl="1"/>
            <a:endParaRPr lang="en-US" dirty="0"/>
          </a:p>
          <a:p>
            <a:pPr lvl="1"/>
            <a:r>
              <a:rPr lang="en-US" sz="2400" b="1" dirty="0"/>
              <a:t>Focus on </a:t>
            </a:r>
            <a:r>
              <a:rPr lang="en-US" sz="2400" b="1" dirty="0" smtClean="0"/>
              <a:t>reliability</a:t>
            </a:r>
            <a:endParaRPr lang="en-US" sz="2400" b="1" dirty="0"/>
          </a:p>
          <a:p>
            <a:pPr lvl="1"/>
            <a:endParaRPr lang="en-US" dirty="0"/>
          </a:p>
          <a:p>
            <a:pPr lvl="1"/>
            <a:r>
              <a:rPr lang="en-US" dirty="0"/>
              <a:t>Everybody </a:t>
            </a:r>
            <a:r>
              <a:rPr lang="en-US" dirty="0" smtClean="0"/>
              <a:t>contributes</a:t>
            </a:r>
            <a:endParaRPr lang="en-US" dirty="0"/>
          </a:p>
          <a:p>
            <a:pPr lvl="1"/>
            <a:endParaRPr lang="en-US" dirty="0"/>
          </a:p>
          <a:p>
            <a:pPr lvl="1"/>
            <a:r>
              <a:rPr lang="en-US" dirty="0"/>
              <a:t>Communication is </a:t>
            </a:r>
            <a:r>
              <a:rPr lang="en-US" dirty="0" smtClean="0"/>
              <a:t>key</a:t>
            </a:r>
            <a:endParaRPr lang="en-US" dirty="0"/>
          </a:p>
          <a:p>
            <a:pPr lvl="1"/>
            <a:endParaRPr lang="en-US" dirty="0"/>
          </a:p>
          <a:p>
            <a:pPr lvl="1"/>
            <a:r>
              <a:rPr lang="en-US" dirty="0"/>
              <a:t>Flexible task </a:t>
            </a:r>
            <a:r>
              <a:rPr lang="en-US" dirty="0" smtClean="0"/>
              <a:t>assignment</a:t>
            </a: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0703" y="1652421"/>
            <a:ext cx="3684806" cy="4459622"/>
          </a:xfrm>
        </p:spPr>
      </p:pic>
    </p:spTree>
    <p:extLst>
      <p:ext uri="{BB962C8B-B14F-4D97-AF65-F5344CB8AC3E}">
        <p14:creationId xmlns:p14="http://schemas.microsoft.com/office/powerpoint/2010/main" val="13554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Management</a:t>
            </a:r>
            <a:endParaRPr lang="en-US" dirty="0"/>
          </a:p>
        </p:txBody>
      </p:sp>
      <p:sp>
        <p:nvSpPr>
          <p:cNvPr id="3" name="Content Placeholder 2"/>
          <p:cNvSpPr>
            <a:spLocks noGrp="1"/>
          </p:cNvSpPr>
          <p:nvPr>
            <p:ph sz="half" idx="1"/>
          </p:nvPr>
        </p:nvSpPr>
        <p:spPr>
          <a:xfrm>
            <a:off x="676656" y="1998134"/>
            <a:ext cx="5327904" cy="3767328"/>
          </a:xfrm>
        </p:spPr>
        <p:txBody>
          <a:bodyPr>
            <a:normAutofit lnSpcReduction="10000"/>
          </a:bodyPr>
          <a:lstStyle/>
          <a:p>
            <a:r>
              <a:rPr lang="en-US" dirty="0"/>
              <a:t>Keep it simple and reliable.</a:t>
            </a:r>
          </a:p>
          <a:p>
            <a:endParaRPr lang="en-US" dirty="0"/>
          </a:p>
          <a:p>
            <a:pPr lvl="1"/>
            <a:r>
              <a:rPr lang="en-US" dirty="0"/>
              <a:t>Agile Development Process</a:t>
            </a:r>
          </a:p>
          <a:p>
            <a:pPr lvl="1"/>
            <a:endParaRPr lang="en-US" dirty="0"/>
          </a:p>
          <a:p>
            <a:pPr lvl="1"/>
            <a:r>
              <a:rPr lang="en-US" dirty="0"/>
              <a:t>Focus on </a:t>
            </a:r>
            <a:r>
              <a:rPr lang="en-US" dirty="0" smtClean="0"/>
              <a:t>reliability</a:t>
            </a:r>
            <a:endParaRPr lang="en-US" dirty="0"/>
          </a:p>
          <a:p>
            <a:pPr lvl="1"/>
            <a:endParaRPr lang="en-US" dirty="0"/>
          </a:p>
          <a:p>
            <a:pPr lvl="1"/>
            <a:r>
              <a:rPr lang="en-US" sz="2400" b="1" dirty="0"/>
              <a:t>Everybody </a:t>
            </a:r>
            <a:r>
              <a:rPr lang="en-US" sz="2400" b="1" dirty="0" smtClean="0"/>
              <a:t>contributes</a:t>
            </a:r>
            <a:endParaRPr lang="en-US" sz="2400" b="1" dirty="0"/>
          </a:p>
          <a:p>
            <a:pPr lvl="1"/>
            <a:endParaRPr lang="en-US" dirty="0"/>
          </a:p>
          <a:p>
            <a:pPr lvl="1"/>
            <a:r>
              <a:rPr lang="en-US" dirty="0"/>
              <a:t>Communication is </a:t>
            </a:r>
            <a:r>
              <a:rPr lang="en-US" dirty="0" smtClean="0"/>
              <a:t>key</a:t>
            </a:r>
            <a:endParaRPr lang="en-US" dirty="0"/>
          </a:p>
          <a:p>
            <a:pPr lvl="1"/>
            <a:endParaRPr lang="en-US" dirty="0"/>
          </a:p>
          <a:p>
            <a:pPr lvl="1"/>
            <a:r>
              <a:rPr lang="en-US" dirty="0"/>
              <a:t>Flexible task </a:t>
            </a:r>
            <a:r>
              <a:rPr lang="en-US" dirty="0" smtClean="0"/>
              <a:t>assignment</a:t>
            </a: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0703" y="1652421"/>
            <a:ext cx="3684806" cy="4459622"/>
          </a:xfrm>
        </p:spPr>
      </p:pic>
    </p:spTree>
    <p:extLst>
      <p:ext uri="{BB962C8B-B14F-4D97-AF65-F5344CB8AC3E}">
        <p14:creationId xmlns:p14="http://schemas.microsoft.com/office/powerpoint/2010/main" val="367909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Management</a:t>
            </a:r>
            <a:endParaRPr lang="en-US" dirty="0"/>
          </a:p>
        </p:txBody>
      </p:sp>
      <p:sp>
        <p:nvSpPr>
          <p:cNvPr id="3" name="Content Placeholder 2"/>
          <p:cNvSpPr>
            <a:spLocks noGrp="1"/>
          </p:cNvSpPr>
          <p:nvPr>
            <p:ph sz="half" idx="1"/>
          </p:nvPr>
        </p:nvSpPr>
        <p:spPr>
          <a:xfrm>
            <a:off x="676656" y="1998134"/>
            <a:ext cx="5327904" cy="3767328"/>
          </a:xfrm>
        </p:spPr>
        <p:txBody>
          <a:bodyPr>
            <a:normAutofit lnSpcReduction="10000"/>
          </a:bodyPr>
          <a:lstStyle/>
          <a:p>
            <a:r>
              <a:rPr lang="en-US" dirty="0"/>
              <a:t>Keep it simple and reliable.</a:t>
            </a:r>
          </a:p>
          <a:p>
            <a:endParaRPr lang="en-US" dirty="0"/>
          </a:p>
          <a:p>
            <a:pPr lvl="1"/>
            <a:r>
              <a:rPr lang="en-US" dirty="0"/>
              <a:t>Agile Development Process</a:t>
            </a:r>
          </a:p>
          <a:p>
            <a:pPr lvl="1"/>
            <a:endParaRPr lang="en-US" dirty="0"/>
          </a:p>
          <a:p>
            <a:pPr lvl="1"/>
            <a:r>
              <a:rPr lang="en-US" dirty="0"/>
              <a:t>Focus on </a:t>
            </a:r>
            <a:r>
              <a:rPr lang="en-US" dirty="0" smtClean="0"/>
              <a:t>reliability</a:t>
            </a:r>
            <a:endParaRPr lang="en-US" dirty="0"/>
          </a:p>
          <a:p>
            <a:pPr lvl="1"/>
            <a:endParaRPr lang="en-US" dirty="0"/>
          </a:p>
          <a:p>
            <a:pPr lvl="1"/>
            <a:r>
              <a:rPr lang="en-US" dirty="0"/>
              <a:t>Everybody </a:t>
            </a:r>
            <a:r>
              <a:rPr lang="en-US" dirty="0" smtClean="0"/>
              <a:t>contributes</a:t>
            </a:r>
            <a:endParaRPr lang="en-US" dirty="0"/>
          </a:p>
          <a:p>
            <a:pPr lvl="1"/>
            <a:endParaRPr lang="en-US" dirty="0"/>
          </a:p>
          <a:p>
            <a:pPr lvl="1"/>
            <a:r>
              <a:rPr lang="en-US" sz="2400" b="1" dirty="0"/>
              <a:t>Communication is </a:t>
            </a:r>
            <a:r>
              <a:rPr lang="en-US" sz="2400" b="1" dirty="0" smtClean="0"/>
              <a:t>key</a:t>
            </a:r>
            <a:endParaRPr lang="en-US" sz="2400" b="1" dirty="0"/>
          </a:p>
          <a:p>
            <a:pPr lvl="1"/>
            <a:endParaRPr lang="en-US" dirty="0"/>
          </a:p>
          <a:p>
            <a:pPr lvl="1"/>
            <a:r>
              <a:rPr lang="en-US" dirty="0"/>
              <a:t>Flexible task </a:t>
            </a:r>
            <a:r>
              <a:rPr lang="en-US" dirty="0" smtClean="0"/>
              <a:t>assignment</a:t>
            </a: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0703" y="1652421"/>
            <a:ext cx="3684806" cy="4459622"/>
          </a:xfrm>
        </p:spPr>
      </p:pic>
    </p:spTree>
    <p:extLst>
      <p:ext uri="{BB962C8B-B14F-4D97-AF65-F5344CB8AC3E}">
        <p14:creationId xmlns:p14="http://schemas.microsoft.com/office/powerpoint/2010/main" val="387601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Management</a:t>
            </a:r>
            <a:endParaRPr lang="en-US" dirty="0"/>
          </a:p>
        </p:txBody>
      </p:sp>
      <p:sp>
        <p:nvSpPr>
          <p:cNvPr id="3" name="Content Placeholder 2"/>
          <p:cNvSpPr>
            <a:spLocks noGrp="1"/>
          </p:cNvSpPr>
          <p:nvPr>
            <p:ph sz="half" idx="1"/>
          </p:nvPr>
        </p:nvSpPr>
        <p:spPr>
          <a:xfrm>
            <a:off x="676656" y="1998134"/>
            <a:ext cx="5327904" cy="3767328"/>
          </a:xfrm>
        </p:spPr>
        <p:txBody>
          <a:bodyPr>
            <a:normAutofit lnSpcReduction="10000"/>
          </a:bodyPr>
          <a:lstStyle/>
          <a:p>
            <a:r>
              <a:rPr lang="en-US" dirty="0"/>
              <a:t>Keep it simple and reliable.</a:t>
            </a:r>
          </a:p>
          <a:p>
            <a:endParaRPr lang="en-US" dirty="0"/>
          </a:p>
          <a:p>
            <a:pPr lvl="1"/>
            <a:r>
              <a:rPr lang="en-US" dirty="0"/>
              <a:t>Agile Development Process</a:t>
            </a:r>
          </a:p>
          <a:p>
            <a:pPr lvl="1"/>
            <a:endParaRPr lang="en-US" dirty="0"/>
          </a:p>
          <a:p>
            <a:pPr lvl="1"/>
            <a:r>
              <a:rPr lang="en-US" dirty="0"/>
              <a:t>Focus on </a:t>
            </a:r>
            <a:r>
              <a:rPr lang="en-US" dirty="0" smtClean="0"/>
              <a:t>reliability</a:t>
            </a:r>
            <a:endParaRPr lang="en-US" dirty="0"/>
          </a:p>
          <a:p>
            <a:pPr lvl="1"/>
            <a:endParaRPr lang="en-US" dirty="0"/>
          </a:p>
          <a:p>
            <a:pPr lvl="1"/>
            <a:r>
              <a:rPr lang="en-US" dirty="0"/>
              <a:t>Everybody </a:t>
            </a:r>
            <a:r>
              <a:rPr lang="en-US" dirty="0" smtClean="0"/>
              <a:t>contributes</a:t>
            </a:r>
            <a:endParaRPr lang="en-US" dirty="0"/>
          </a:p>
          <a:p>
            <a:pPr lvl="1"/>
            <a:endParaRPr lang="en-US" dirty="0"/>
          </a:p>
          <a:p>
            <a:pPr lvl="1"/>
            <a:r>
              <a:rPr lang="en-US" dirty="0"/>
              <a:t>Communication is </a:t>
            </a:r>
            <a:r>
              <a:rPr lang="en-US" dirty="0" smtClean="0"/>
              <a:t>key</a:t>
            </a:r>
            <a:endParaRPr lang="en-US" dirty="0"/>
          </a:p>
          <a:p>
            <a:pPr lvl="1"/>
            <a:endParaRPr lang="en-US" dirty="0"/>
          </a:p>
          <a:p>
            <a:pPr lvl="1"/>
            <a:r>
              <a:rPr lang="en-US" sz="2400" b="1" dirty="0"/>
              <a:t>Flexible task </a:t>
            </a:r>
            <a:r>
              <a:rPr lang="en-US" sz="2400" b="1" dirty="0" smtClean="0"/>
              <a:t>assignment</a:t>
            </a:r>
            <a:endParaRPr lang="en-US" sz="2400" b="1"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0703" y="1652421"/>
            <a:ext cx="3684806" cy="4459622"/>
          </a:xfrm>
        </p:spPr>
      </p:pic>
    </p:spTree>
    <p:extLst>
      <p:ext uri="{BB962C8B-B14F-4D97-AF65-F5344CB8AC3E}">
        <p14:creationId xmlns:p14="http://schemas.microsoft.com/office/powerpoint/2010/main" val="132367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Vision Subsystem</a:t>
            </a:r>
            <a:endParaRPr lang="en-US" dirty="0"/>
          </a:p>
        </p:txBody>
      </p:sp>
      <p:sp>
        <p:nvSpPr>
          <p:cNvPr id="3" name="Text Placeholder 2"/>
          <p:cNvSpPr>
            <a:spLocks noGrp="1"/>
          </p:cNvSpPr>
          <p:nvPr>
            <p:ph type="subTitle" idx="1"/>
          </p:nvPr>
        </p:nvSpPr>
        <p:spPr/>
        <p:txBody>
          <a:bodyPr/>
          <a:lstStyle/>
          <a:p>
            <a:r>
              <a:rPr lang="en-US" dirty="0" smtClean="0"/>
              <a:t>Peter Henderson</a:t>
            </a:r>
            <a:endParaRPr lang="en-US" dirty="0"/>
          </a:p>
        </p:txBody>
      </p:sp>
    </p:spTree>
    <p:extLst>
      <p:ext uri="{BB962C8B-B14F-4D97-AF65-F5344CB8AC3E}">
        <p14:creationId xmlns:p14="http://schemas.microsoft.com/office/powerpoint/2010/main" val="14441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a:t>
            </a:r>
            <a:endParaRPr lang="en-US" dirty="0"/>
          </a:p>
        </p:txBody>
      </p:sp>
      <p:sp>
        <p:nvSpPr>
          <p:cNvPr id="4" name="Content Placeholder 3"/>
          <p:cNvSpPr>
            <a:spLocks noGrp="1"/>
          </p:cNvSpPr>
          <p:nvPr>
            <p:ph sz="half" idx="1"/>
          </p:nvPr>
        </p:nvSpPr>
        <p:spPr>
          <a:xfrm>
            <a:off x="676656" y="1998134"/>
            <a:ext cx="3631184" cy="3767328"/>
          </a:xfrm>
        </p:spPr>
        <p:txBody>
          <a:bodyPr/>
          <a:lstStyle/>
          <a:p>
            <a:r>
              <a:rPr lang="en-US" sz="2800" b="1" dirty="0" smtClean="0"/>
              <a:t>Streamlined Core Code</a:t>
            </a:r>
          </a:p>
          <a:p>
            <a:endParaRPr lang="en-US" dirty="0"/>
          </a:p>
          <a:p>
            <a:r>
              <a:rPr lang="en-US" dirty="0" smtClean="0"/>
              <a:t>Vision Accuracy</a:t>
            </a:r>
          </a:p>
          <a:p>
            <a:endParaRPr lang="en-US" dirty="0"/>
          </a:p>
          <a:p>
            <a:r>
              <a:rPr lang="en-US" dirty="0" smtClean="0"/>
              <a:t>User Interface</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88020" y="1668463"/>
            <a:ext cx="6520364" cy="4427538"/>
          </a:xfrm>
        </p:spPr>
      </p:pic>
    </p:spTree>
    <p:extLst>
      <p:ext uri="{BB962C8B-B14F-4D97-AF65-F5344CB8AC3E}">
        <p14:creationId xmlns:p14="http://schemas.microsoft.com/office/powerpoint/2010/main" val="994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Metropolitan">
  <a:themeElements>
    <a:clrScheme name="Metropolitan">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ppt/theme/theme2.xml><?xml version="1.0" encoding="utf-8"?>
<a:theme xmlns:a="http://schemas.openxmlformats.org/drawingml/2006/main" name="1_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3.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ppt/theme/theme4.xml><?xml version="1.0" encoding="utf-8"?>
<a:theme xmlns:a="http://schemas.openxmlformats.org/drawingml/2006/main" name="3_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F17D79-05FE-43C7-A9B5-360E9D6B5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F71E0A8-DA6F-4DC5-84AA-9AE90625C277}">
  <ds:schemaRefs>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76B64549-C1F2-49EA-8B2D-5EF61BF1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Metropolitan</Template>
  <TotalTime>0</TotalTime>
  <Words>2278</Words>
  <Application>Microsoft Office PowerPoint</Application>
  <PresentationFormat>Widescreen</PresentationFormat>
  <Paragraphs>331</Paragraphs>
  <Slides>30</Slides>
  <Notes>30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30</vt:i4>
      </vt:variant>
    </vt:vector>
  </HeadingPairs>
  <TitlesOfParts>
    <vt:vector size="38" baseType="lpstr">
      <vt:lpstr>Arial</vt:lpstr>
      <vt:lpstr>Calibri</vt:lpstr>
      <vt:lpstr>Calibri Light</vt:lpstr>
      <vt:lpstr>Wingdings</vt:lpstr>
      <vt:lpstr>2_Metropolitan</vt:lpstr>
      <vt:lpstr>1_Metropolitan</vt:lpstr>
      <vt:lpstr>Metropolitan</vt:lpstr>
      <vt:lpstr>3_Metropolitan</vt:lpstr>
      <vt:lpstr>Team Nine - Real LeJOS</vt:lpstr>
      <vt:lpstr>Topics</vt:lpstr>
      <vt:lpstr>Team Management</vt:lpstr>
      <vt:lpstr>Team Management</vt:lpstr>
      <vt:lpstr>Team Management</vt:lpstr>
      <vt:lpstr>Team Management</vt:lpstr>
      <vt:lpstr>Team Management</vt:lpstr>
      <vt:lpstr>Vision Subsystem</vt:lpstr>
      <vt:lpstr>Vision</vt:lpstr>
      <vt:lpstr>Vision</vt:lpstr>
      <vt:lpstr>Vision</vt:lpstr>
      <vt:lpstr>Robot Design</vt:lpstr>
      <vt:lpstr>Meet the Robots</vt:lpstr>
      <vt:lpstr>Designing and Testing</vt:lpstr>
      <vt:lpstr>Designing and Testing</vt:lpstr>
      <vt:lpstr>The Chassis</vt:lpstr>
      <vt:lpstr>The Chassis</vt:lpstr>
      <vt:lpstr>The Chassis</vt:lpstr>
      <vt:lpstr>The Catcher</vt:lpstr>
      <vt:lpstr>The Catcher</vt:lpstr>
      <vt:lpstr>Catching from the Wall</vt:lpstr>
      <vt:lpstr>Catching from the Wall</vt:lpstr>
      <vt:lpstr>The Kicker</vt:lpstr>
      <vt:lpstr>The Kicker</vt:lpstr>
      <vt:lpstr>Strategy Subsystem</vt:lpstr>
      <vt:lpstr>Strategy Overview</vt:lpstr>
      <vt:lpstr>Attacker Robot</vt:lpstr>
      <vt:lpstr>Defender Robot</vt:lpstr>
      <vt:lpstr>Advanced Strategies</vt:lpstr>
      <vt:lpstr>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
  <cp:lastModifiedBy/>
  <cp:revision>8</cp:revision>
  <dcterms:created xsi:type="dcterms:W3CDTF">2013-06-12T19:28:15Z</dcterms:created>
  <dcterms:modified xsi:type="dcterms:W3CDTF">2014-04-04T08:24:12Z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